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43"/>
  </p:notesMasterIdLst>
  <p:sldIdLst>
    <p:sldId id="389" r:id="rId2"/>
    <p:sldId id="476" r:id="rId3"/>
    <p:sldId id="429" r:id="rId4"/>
    <p:sldId id="443" r:id="rId5"/>
    <p:sldId id="428" r:id="rId6"/>
    <p:sldId id="487" r:id="rId7"/>
    <p:sldId id="484" r:id="rId8"/>
    <p:sldId id="430" r:id="rId9"/>
    <p:sldId id="426" r:id="rId10"/>
    <p:sldId id="480" r:id="rId11"/>
    <p:sldId id="489" r:id="rId12"/>
    <p:sldId id="444" r:id="rId13"/>
    <p:sldId id="447" r:id="rId14"/>
    <p:sldId id="448" r:id="rId15"/>
    <p:sldId id="485" r:id="rId16"/>
    <p:sldId id="470" r:id="rId17"/>
    <p:sldId id="449" r:id="rId18"/>
    <p:sldId id="469" r:id="rId19"/>
    <p:sldId id="451" r:id="rId20"/>
    <p:sldId id="486" r:id="rId21"/>
    <p:sldId id="471" r:id="rId22"/>
    <p:sldId id="472" r:id="rId23"/>
    <p:sldId id="458" r:id="rId24"/>
    <p:sldId id="431" r:id="rId25"/>
    <p:sldId id="434" r:id="rId26"/>
    <p:sldId id="456" r:id="rId27"/>
    <p:sldId id="457" r:id="rId28"/>
    <p:sldId id="459" r:id="rId29"/>
    <p:sldId id="488" r:id="rId30"/>
    <p:sldId id="435" r:id="rId31"/>
    <p:sldId id="436" r:id="rId32"/>
    <p:sldId id="453" r:id="rId33"/>
    <p:sldId id="460" r:id="rId34"/>
    <p:sldId id="454" r:id="rId35"/>
    <p:sldId id="461" r:id="rId36"/>
    <p:sldId id="463" r:id="rId37"/>
    <p:sldId id="462" r:id="rId38"/>
    <p:sldId id="437" r:id="rId39"/>
    <p:sldId id="438" r:id="rId40"/>
    <p:sldId id="439" r:id="rId41"/>
    <p:sldId id="440" r:id="rId42"/>
  </p:sldIdLst>
  <p:sldSz cx="9144000" cy="6858000" type="screen4x3"/>
  <p:notesSz cx="6858000" cy="9144000"/>
  <p:defaultTextStyle>
    <a:defPPr>
      <a:defRPr lang="zh-TW"/>
    </a:defPPr>
    <a:lvl1pPr algn="l" rtl="0" fontAlgn="base">
      <a:spcBef>
        <a:spcPct val="0"/>
      </a:spcBef>
      <a:spcAft>
        <a:spcPct val="0"/>
      </a:spcAft>
      <a:defRPr kumimoji="1" sz="2800"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sz="2800"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sz="2800"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sz="2800"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sz="2800" kern="1200">
        <a:solidFill>
          <a:schemeClr val="tx1"/>
        </a:solidFill>
        <a:latin typeface="Arial" charset="0"/>
        <a:ea typeface="新細明體" pitchFamily="18" charset="-120"/>
        <a:cs typeface="+mn-cs"/>
      </a:defRPr>
    </a:lvl5pPr>
    <a:lvl6pPr marL="2286000" algn="l" defTabSz="914400" rtl="0" eaLnBrk="1" latinLnBrk="0" hangingPunct="1">
      <a:defRPr kumimoji="1" sz="2800" kern="1200">
        <a:solidFill>
          <a:schemeClr val="tx1"/>
        </a:solidFill>
        <a:latin typeface="Arial" charset="0"/>
        <a:ea typeface="新細明體" pitchFamily="18" charset="-120"/>
        <a:cs typeface="+mn-cs"/>
      </a:defRPr>
    </a:lvl6pPr>
    <a:lvl7pPr marL="2743200" algn="l" defTabSz="914400" rtl="0" eaLnBrk="1" latinLnBrk="0" hangingPunct="1">
      <a:defRPr kumimoji="1" sz="2800" kern="1200">
        <a:solidFill>
          <a:schemeClr val="tx1"/>
        </a:solidFill>
        <a:latin typeface="Arial" charset="0"/>
        <a:ea typeface="新細明體" pitchFamily="18" charset="-120"/>
        <a:cs typeface="+mn-cs"/>
      </a:defRPr>
    </a:lvl7pPr>
    <a:lvl8pPr marL="3200400" algn="l" defTabSz="914400" rtl="0" eaLnBrk="1" latinLnBrk="0" hangingPunct="1">
      <a:defRPr kumimoji="1" sz="2800" kern="1200">
        <a:solidFill>
          <a:schemeClr val="tx1"/>
        </a:solidFill>
        <a:latin typeface="Arial" charset="0"/>
        <a:ea typeface="新細明體" pitchFamily="18" charset="-120"/>
        <a:cs typeface="+mn-cs"/>
      </a:defRPr>
    </a:lvl8pPr>
    <a:lvl9pPr marL="3657600" algn="l" defTabSz="914400" rtl="0" eaLnBrk="1" latinLnBrk="0" hangingPunct="1">
      <a:defRPr kumimoji="1" sz="2800" kern="1200">
        <a:solidFill>
          <a:schemeClr val="tx1"/>
        </a:solidFill>
        <a:latin typeface="Arial"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3333FF"/>
    <a:srgbClr val="800000"/>
    <a:srgbClr val="FF9966"/>
    <a:srgbClr val="135322"/>
    <a:srgbClr val="FF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8" autoAdjust="0"/>
    <p:restoredTop sz="96344" autoAdjust="0"/>
  </p:normalViewPr>
  <p:slideViewPr>
    <p:cSldViewPr>
      <p:cViewPr varScale="1">
        <p:scale>
          <a:sx n="65" d="100"/>
          <a:sy n="65" d="100"/>
        </p:scale>
        <p:origin x="-125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989"/>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新細明體" charset="-120"/>
              </a:defRPr>
            </a:lvl1pPr>
          </a:lstStyle>
          <a:p>
            <a:pPr>
              <a:defRPr/>
            </a:pPr>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ea typeface="新細明體" charset="-120"/>
              </a:defRPr>
            </a:lvl1pPr>
          </a:lstStyle>
          <a:p>
            <a:pPr>
              <a:defRPr/>
            </a:pPr>
            <a:fld id="{B00DE364-33BA-4927-8716-9DE09C00D32C}" type="datetimeFigureOut">
              <a:rPr lang="zh-TW" altLang="en-US"/>
              <a:pPr>
                <a:defRPr/>
              </a:pPr>
              <a:t>2017/10/26</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TW" altLang="en-US" noProof="0" smtClean="0"/>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ea typeface="新細明體" charset="-120"/>
              </a:defRPr>
            </a:lvl1pPr>
          </a:lstStyle>
          <a:p>
            <a:pPr>
              <a:defRPr/>
            </a:pPr>
            <a:fld id="{42CBA8C2-ED8C-4555-B679-515880610D05}"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zh-TW" altLang="en-US" sz="4000"/>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zh-TW" altLang="en-US" sz="4000"/>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zh-TW" altLang="en-US" sz="4000"/>
          </a:p>
        </p:txBody>
      </p:sp>
      <p:sp>
        <p:nvSpPr>
          <p:cNvPr id="204803" name="Rectangle 3"/>
          <p:cNvSpPr>
            <a:spLocks noGrp="1" noChangeArrowheads="1"/>
          </p:cNvSpPr>
          <p:nvPr>
            <p:ph type="ctrTitle"/>
          </p:nvPr>
        </p:nvSpPr>
        <p:spPr>
          <a:xfrm>
            <a:off x="315913" y="466725"/>
            <a:ext cx="6781800" cy="2133600"/>
          </a:xfrm>
        </p:spPr>
        <p:txBody>
          <a:bodyPr/>
          <a:lstStyle>
            <a:lvl1pPr algn="r">
              <a:defRPr sz="4800"/>
            </a:lvl1pPr>
          </a:lstStyle>
          <a:p>
            <a:r>
              <a:rPr lang="zh-TW" altLang="en-US"/>
              <a:t>按一下以編輯母片標題樣式</a:t>
            </a:r>
          </a:p>
        </p:txBody>
      </p:sp>
      <p:sp>
        <p:nvSpPr>
          <p:cNvPr id="20480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zh-TW" altLang="en-US"/>
              <a:t>按一下以編輯母片副標題樣式</a:t>
            </a:r>
          </a:p>
        </p:txBody>
      </p:sp>
      <p:sp>
        <p:nvSpPr>
          <p:cNvPr id="38" name="Rectangle 5"/>
          <p:cNvSpPr>
            <a:spLocks noGrp="1" noChangeArrowheads="1"/>
          </p:cNvSpPr>
          <p:nvPr>
            <p:ph type="dt" sz="half" idx="10"/>
          </p:nvPr>
        </p:nvSpPr>
        <p:spPr/>
        <p:txBody>
          <a:bodyPr/>
          <a:lstStyle>
            <a:lvl1pPr>
              <a:defRPr smtClean="0"/>
            </a:lvl1pPr>
          </a:lstStyle>
          <a:p>
            <a:pPr>
              <a:defRPr/>
            </a:pPr>
            <a:fld id="{68DB4C72-3891-40A6-81F3-CF0CD495113F}" type="datetime1">
              <a:rPr lang="zh-TW" altLang="en-US"/>
              <a:pPr>
                <a:defRPr/>
              </a:pPr>
              <a:t>2017/10/26</a:t>
            </a:fld>
            <a:endParaRPr lang="en-US" altLang="zh-TW"/>
          </a:p>
        </p:txBody>
      </p:sp>
      <p:sp>
        <p:nvSpPr>
          <p:cNvPr id="39" name="Rectangle 6"/>
          <p:cNvSpPr>
            <a:spLocks noGrp="1" noChangeArrowheads="1"/>
          </p:cNvSpPr>
          <p:nvPr>
            <p:ph type="ftr" sz="quarter" idx="11"/>
          </p:nvPr>
        </p:nvSpPr>
        <p:spPr/>
        <p:txBody>
          <a:bodyPr/>
          <a:lstStyle>
            <a:lvl1pPr>
              <a:defRPr/>
            </a:lvl1pPr>
          </a:lstStyle>
          <a:p>
            <a:endParaRPr lang="en-US" altLang="zh-TW"/>
          </a:p>
        </p:txBody>
      </p:sp>
      <p:sp>
        <p:nvSpPr>
          <p:cNvPr id="40" name="Rectangle 7"/>
          <p:cNvSpPr>
            <a:spLocks noGrp="1" noChangeArrowheads="1"/>
          </p:cNvSpPr>
          <p:nvPr>
            <p:ph type="sldNum" sz="quarter" idx="12"/>
          </p:nvPr>
        </p:nvSpPr>
        <p:spPr/>
        <p:txBody>
          <a:bodyPr/>
          <a:lstStyle>
            <a:lvl1pPr>
              <a:defRPr smtClean="0"/>
            </a:lvl1pPr>
          </a:lstStyle>
          <a:p>
            <a:pPr>
              <a:defRPr/>
            </a:pPr>
            <a:fld id="{AF153382-0D08-457D-B343-6A89F4C70B48}" type="slidenum">
              <a:rPr lang="zh-TW" altLang="en-US"/>
              <a:pPr>
                <a:defRPr/>
              </a:pPr>
              <a:t>‹#›</a:t>
            </a:fld>
            <a:endParaRPr lang="en-US" alt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dt" sz="half" idx="10"/>
          </p:nvPr>
        </p:nvSpPr>
        <p:spPr>
          <a:ln/>
        </p:spPr>
        <p:txBody>
          <a:bodyPr/>
          <a:lstStyle>
            <a:lvl1pPr>
              <a:defRPr/>
            </a:lvl1pPr>
          </a:lstStyle>
          <a:p>
            <a:pPr>
              <a:defRPr/>
            </a:pPr>
            <a:fld id="{59B3D4FD-5947-4EE4-A5D8-35A7CF573B7A}" type="datetime1">
              <a:rPr lang="zh-TW" altLang="en-US"/>
              <a:pPr>
                <a:defRPr/>
              </a:pPr>
              <a:t>2017/10/26</a:t>
            </a:fld>
            <a:endParaRPr lang="en-US" altLang="zh-TW"/>
          </a:p>
        </p:txBody>
      </p:sp>
      <p:sp>
        <p:nvSpPr>
          <p:cNvPr id="5" name="Rectangle 6"/>
          <p:cNvSpPr>
            <a:spLocks noGrp="1" noChangeArrowheads="1"/>
          </p:cNvSpPr>
          <p:nvPr>
            <p:ph type="ftr" sz="quarter" idx="11"/>
          </p:nvPr>
        </p:nvSpPr>
        <p:spPr>
          <a:ln/>
        </p:spPr>
        <p:txBody>
          <a:bodyPr/>
          <a:lstStyle>
            <a:lvl1pPr>
              <a:defRPr/>
            </a:lvl1pPr>
          </a:lstStyle>
          <a:p>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F2EC20CB-CB03-4FEF-AD2C-476A77A6243C}" type="slidenum">
              <a:rPr lang="zh-TW" altLang="en-US"/>
              <a:pPr>
                <a:defRPr/>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122238"/>
            <a:ext cx="2057400" cy="6008687"/>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22238"/>
            <a:ext cx="6019800" cy="600868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dt" sz="half" idx="10"/>
          </p:nvPr>
        </p:nvSpPr>
        <p:spPr>
          <a:ln/>
        </p:spPr>
        <p:txBody>
          <a:bodyPr/>
          <a:lstStyle>
            <a:lvl1pPr>
              <a:defRPr/>
            </a:lvl1pPr>
          </a:lstStyle>
          <a:p>
            <a:pPr>
              <a:defRPr/>
            </a:pPr>
            <a:fld id="{C2EFAEA9-3836-4944-8EF9-866525FDFAD5}" type="datetime1">
              <a:rPr lang="zh-TW" altLang="en-US"/>
              <a:pPr>
                <a:defRPr/>
              </a:pPr>
              <a:t>2017/10/26</a:t>
            </a:fld>
            <a:endParaRPr lang="en-US" altLang="zh-TW"/>
          </a:p>
        </p:txBody>
      </p:sp>
      <p:sp>
        <p:nvSpPr>
          <p:cNvPr id="5" name="Rectangle 6"/>
          <p:cNvSpPr>
            <a:spLocks noGrp="1" noChangeArrowheads="1"/>
          </p:cNvSpPr>
          <p:nvPr>
            <p:ph type="ftr" sz="quarter" idx="11"/>
          </p:nvPr>
        </p:nvSpPr>
        <p:spPr>
          <a:ln/>
        </p:spPr>
        <p:txBody>
          <a:bodyPr/>
          <a:lstStyle>
            <a:lvl1pPr>
              <a:defRPr/>
            </a:lvl1pPr>
          </a:lstStyle>
          <a:p>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F8A04C27-434B-4872-90E8-60A2B2052499}" type="slidenum">
              <a:rPr lang="zh-TW" altLang="en-US"/>
              <a:pPr>
                <a:defRPr/>
              </a:pPr>
              <a:t>‹#›</a:t>
            </a:fld>
            <a:endParaRPr lang="en-US" alt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122238"/>
            <a:ext cx="7543800" cy="1295400"/>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457200" y="1719263"/>
            <a:ext cx="4038600" cy="4411662"/>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719263"/>
            <a:ext cx="4038600" cy="4411662"/>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5"/>
          <p:cNvSpPr>
            <a:spLocks noGrp="1" noChangeArrowheads="1"/>
          </p:cNvSpPr>
          <p:nvPr>
            <p:ph type="dt" sz="half" idx="10"/>
          </p:nvPr>
        </p:nvSpPr>
        <p:spPr>
          <a:ln/>
        </p:spPr>
        <p:txBody>
          <a:bodyPr/>
          <a:lstStyle>
            <a:lvl1pPr>
              <a:defRPr/>
            </a:lvl1pPr>
          </a:lstStyle>
          <a:p>
            <a:pPr>
              <a:defRPr/>
            </a:pPr>
            <a:fld id="{D156EE92-C5F1-4A6E-B533-4F5E80731511}" type="datetime1">
              <a:rPr lang="zh-TW" altLang="en-US"/>
              <a:pPr>
                <a:defRPr/>
              </a:pPr>
              <a:t>2017/10/26</a:t>
            </a:fld>
            <a:endParaRPr lang="en-US" altLang="zh-TW"/>
          </a:p>
        </p:txBody>
      </p:sp>
      <p:sp>
        <p:nvSpPr>
          <p:cNvPr id="6" name="Rectangle 6"/>
          <p:cNvSpPr>
            <a:spLocks noGrp="1" noChangeArrowheads="1"/>
          </p:cNvSpPr>
          <p:nvPr>
            <p:ph type="ftr" sz="quarter" idx="11"/>
          </p:nvPr>
        </p:nvSpPr>
        <p:spPr>
          <a:ln/>
        </p:spPr>
        <p:txBody>
          <a:bodyPr/>
          <a:lstStyle>
            <a:lvl1pPr>
              <a:defRPr/>
            </a:lvl1pPr>
          </a:lstStyle>
          <a:p>
            <a:endParaRPr lang="en-US" altLang="zh-TW"/>
          </a:p>
        </p:txBody>
      </p:sp>
      <p:sp>
        <p:nvSpPr>
          <p:cNvPr id="7" name="Rectangle 7"/>
          <p:cNvSpPr>
            <a:spLocks noGrp="1" noChangeArrowheads="1"/>
          </p:cNvSpPr>
          <p:nvPr>
            <p:ph type="sldNum" sz="quarter" idx="12"/>
          </p:nvPr>
        </p:nvSpPr>
        <p:spPr>
          <a:ln/>
        </p:spPr>
        <p:txBody>
          <a:bodyPr/>
          <a:lstStyle>
            <a:lvl1pPr>
              <a:defRPr/>
            </a:lvl1pPr>
          </a:lstStyle>
          <a:p>
            <a:pPr>
              <a:defRPr/>
            </a:pPr>
            <a:fld id="{451270E3-F2CB-44BB-A7D9-BB5E530C64E1}" type="slidenum">
              <a:rPr lang="zh-TW" altLang="en-US"/>
              <a:pPr>
                <a:defRPr/>
              </a:pPr>
              <a:t>‹#›</a:t>
            </a:fld>
            <a:endParaRPr lang="en-US" altLang="zh-TW"/>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標題，文字及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122238"/>
            <a:ext cx="7543800" cy="1295400"/>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457200" y="1719263"/>
            <a:ext cx="4038600" cy="4411662"/>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quarter" idx="2"/>
          </p:nvPr>
        </p:nvSpPr>
        <p:spPr>
          <a:xfrm>
            <a:off x="4648200" y="1719263"/>
            <a:ext cx="4038600" cy="2128837"/>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內容版面配置區 4"/>
          <p:cNvSpPr>
            <a:spLocks noGrp="1"/>
          </p:cNvSpPr>
          <p:nvPr>
            <p:ph sz="quarter" idx="3"/>
          </p:nvPr>
        </p:nvSpPr>
        <p:spPr>
          <a:xfrm>
            <a:off x="4648200" y="4000500"/>
            <a:ext cx="4038600" cy="213042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Rectangle 5"/>
          <p:cNvSpPr>
            <a:spLocks noGrp="1" noChangeArrowheads="1"/>
          </p:cNvSpPr>
          <p:nvPr>
            <p:ph type="dt" sz="half" idx="10"/>
          </p:nvPr>
        </p:nvSpPr>
        <p:spPr>
          <a:ln/>
        </p:spPr>
        <p:txBody>
          <a:bodyPr/>
          <a:lstStyle>
            <a:lvl1pPr>
              <a:defRPr/>
            </a:lvl1pPr>
          </a:lstStyle>
          <a:p>
            <a:pPr>
              <a:defRPr/>
            </a:pPr>
            <a:fld id="{C1B91D3F-0105-45D7-88E3-5A36E1FE7DDB}" type="datetime1">
              <a:rPr lang="zh-TW" altLang="en-US"/>
              <a:pPr>
                <a:defRPr/>
              </a:pPr>
              <a:t>2017/10/26</a:t>
            </a:fld>
            <a:endParaRPr lang="en-US" altLang="zh-TW"/>
          </a:p>
        </p:txBody>
      </p:sp>
      <p:sp>
        <p:nvSpPr>
          <p:cNvPr id="7" name="Rectangle 6"/>
          <p:cNvSpPr>
            <a:spLocks noGrp="1" noChangeArrowheads="1"/>
          </p:cNvSpPr>
          <p:nvPr>
            <p:ph type="ftr" sz="quarter" idx="11"/>
          </p:nvPr>
        </p:nvSpPr>
        <p:spPr>
          <a:ln/>
        </p:spPr>
        <p:txBody>
          <a:bodyPr/>
          <a:lstStyle>
            <a:lvl1pPr>
              <a:defRPr/>
            </a:lvl1pPr>
          </a:lstStyle>
          <a:p>
            <a:endParaRPr lang="en-US" altLang="zh-TW"/>
          </a:p>
        </p:txBody>
      </p:sp>
      <p:sp>
        <p:nvSpPr>
          <p:cNvPr id="8" name="Rectangle 7"/>
          <p:cNvSpPr>
            <a:spLocks noGrp="1" noChangeArrowheads="1"/>
          </p:cNvSpPr>
          <p:nvPr>
            <p:ph type="sldNum" sz="quarter" idx="12"/>
          </p:nvPr>
        </p:nvSpPr>
        <p:spPr>
          <a:ln/>
        </p:spPr>
        <p:txBody>
          <a:bodyPr/>
          <a:lstStyle>
            <a:lvl1pPr>
              <a:defRPr/>
            </a:lvl1pPr>
          </a:lstStyle>
          <a:p>
            <a:pPr>
              <a:defRPr/>
            </a:pPr>
            <a:fld id="{1BB41FF8-D14A-4E68-8B1D-60B083EC9475}" type="slidenum">
              <a:rPr lang="zh-TW" altLang="en-US"/>
              <a:pPr>
                <a:defRPr/>
              </a:pPr>
              <a:t>‹#›</a:t>
            </a:fld>
            <a:endParaRPr lang="en-US" altLang="zh-TW"/>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a:xfrm>
            <a:off x="457200" y="6248400"/>
            <a:ext cx="2133600" cy="457200"/>
          </a:xfrm>
        </p:spPr>
        <p:txBody>
          <a:bodyPr/>
          <a:lstStyle>
            <a:lvl1pPr>
              <a:defRPr/>
            </a:lvl1pPr>
          </a:lstStyle>
          <a:p>
            <a:pPr>
              <a:defRPr/>
            </a:pPr>
            <a:fld id="{2581D63D-1D4C-4E3F-92B5-91518B532940}" type="datetime1">
              <a:rPr lang="zh-TW" altLang="en-US"/>
              <a:pPr>
                <a:defRPr/>
              </a:pPr>
              <a:t>2017/10/26</a:t>
            </a:fld>
            <a:endParaRPr lang="en-US" altLang="zh-TW"/>
          </a:p>
        </p:txBody>
      </p:sp>
      <p:sp>
        <p:nvSpPr>
          <p:cNvPr id="5" name="頁尾版面配置區 4"/>
          <p:cNvSpPr>
            <a:spLocks noGrp="1"/>
          </p:cNvSpPr>
          <p:nvPr>
            <p:ph type="ftr" sz="quarter" idx="11"/>
          </p:nvPr>
        </p:nvSpPr>
        <p:spPr>
          <a:xfrm>
            <a:off x="3124200" y="6248400"/>
            <a:ext cx="2895600" cy="457200"/>
          </a:xfrm>
        </p:spPr>
        <p:txBody>
          <a:bodyPr/>
          <a:lstStyle>
            <a:lvl1pPr>
              <a:defRPr/>
            </a:lvl1pPr>
          </a:lstStyle>
          <a:p>
            <a:endParaRPr lang="en-US" altLang="zh-TW"/>
          </a:p>
        </p:txBody>
      </p:sp>
      <p:sp>
        <p:nvSpPr>
          <p:cNvPr id="6" name="投影片編號版面配置區 5"/>
          <p:cNvSpPr>
            <a:spLocks noGrp="1"/>
          </p:cNvSpPr>
          <p:nvPr>
            <p:ph type="sldNum" sz="quarter" idx="12"/>
          </p:nvPr>
        </p:nvSpPr>
        <p:spPr>
          <a:xfrm>
            <a:off x="6553200" y="6248400"/>
            <a:ext cx="2133600" cy="457200"/>
          </a:xfrm>
        </p:spPr>
        <p:txBody>
          <a:bodyPr/>
          <a:lstStyle>
            <a:lvl1pPr>
              <a:defRPr/>
            </a:lvl1pPr>
          </a:lstStyle>
          <a:p>
            <a:pPr>
              <a:defRPr/>
            </a:pPr>
            <a:fld id="{9B87EEBF-8206-4C6E-884C-F5836E3E85B4}" type="slidenum">
              <a:rPr lang="zh-TW" altLang="en-US"/>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dt" sz="half" idx="10"/>
          </p:nvPr>
        </p:nvSpPr>
        <p:spPr>
          <a:ln/>
        </p:spPr>
        <p:txBody>
          <a:bodyPr/>
          <a:lstStyle>
            <a:lvl1pPr>
              <a:defRPr/>
            </a:lvl1pPr>
          </a:lstStyle>
          <a:p>
            <a:pPr>
              <a:defRPr/>
            </a:pPr>
            <a:fld id="{F4457AE0-5D53-418E-B016-BA2B127D1AB4}" type="datetime1">
              <a:rPr lang="zh-TW" altLang="en-US"/>
              <a:pPr>
                <a:defRPr/>
              </a:pPr>
              <a:t>2017/10/26</a:t>
            </a:fld>
            <a:endParaRPr lang="en-US" altLang="zh-TW"/>
          </a:p>
        </p:txBody>
      </p:sp>
      <p:sp>
        <p:nvSpPr>
          <p:cNvPr id="5" name="Rectangle 6"/>
          <p:cNvSpPr>
            <a:spLocks noGrp="1" noChangeArrowheads="1"/>
          </p:cNvSpPr>
          <p:nvPr>
            <p:ph type="ftr" sz="quarter" idx="11"/>
          </p:nvPr>
        </p:nvSpPr>
        <p:spPr>
          <a:ln/>
        </p:spPr>
        <p:txBody>
          <a:bodyPr/>
          <a:lstStyle>
            <a:lvl1pPr>
              <a:defRPr/>
            </a:lvl1pPr>
          </a:lstStyle>
          <a:p>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F077E61A-4112-44F8-A86F-E59A124C4FE1}" type="slidenum">
              <a:rPr lang="zh-TW" altLang="en-US"/>
              <a:pPr>
                <a:defRPr/>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Rectangle 5"/>
          <p:cNvSpPr>
            <a:spLocks noGrp="1" noChangeArrowheads="1"/>
          </p:cNvSpPr>
          <p:nvPr>
            <p:ph type="dt" sz="half" idx="10"/>
          </p:nvPr>
        </p:nvSpPr>
        <p:spPr>
          <a:ln/>
        </p:spPr>
        <p:txBody>
          <a:bodyPr/>
          <a:lstStyle>
            <a:lvl1pPr>
              <a:defRPr/>
            </a:lvl1pPr>
          </a:lstStyle>
          <a:p>
            <a:pPr>
              <a:defRPr/>
            </a:pPr>
            <a:fld id="{8E4327F9-5F42-4062-A764-A1D97721C795}" type="datetime1">
              <a:rPr lang="zh-TW" altLang="en-US"/>
              <a:pPr>
                <a:defRPr/>
              </a:pPr>
              <a:t>2017/10/26</a:t>
            </a:fld>
            <a:endParaRPr lang="en-US" altLang="zh-TW"/>
          </a:p>
        </p:txBody>
      </p:sp>
      <p:sp>
        <p:nvSpPr>
          <p:cNvPr id="5" name="Rectangle 6"/>
          <p:cNvSpPr>
            <a:spLocks noGrp="1" noChangeArrowheads="1"/>
          </p:cNvSpPr>
          <p:nvPr>
            <p:ph type="ftr" sz="quarter" idx="11"/>
          </p:nvPr>
        </p:nvSpPr>
        <p:spPr>
          <a:ln/>
        </p:spPr>
        <p:txBody>
          <a:bodyPr/>
          <a:lstStyle>
            <a:lvl1pPr>
              <a:defRPr/>
            </a:lvl1pPr>
          </a:lstStyle>
          <a:p>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C13ED4F3-5BD6-4467-84FE-C3C62A05AC0C}" type="slidenum">
              <a:rPr lang="zh-TW" altLang="en-US"/>
              <a:pPr>
                <a:defRPr/>
              </a:pPr>
              <a:t>‹#›</a:t>
            </a:fld>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5"/>
          <p:cNvSpPr>
            <a:spLocks noGrp="1" noChangeArrowheads="1"/>
          </p:cNvSpPr>
          <p:nvPr>
            <p:ph type="dt" sz="half" idx="10"/>
          </p:nvPr>
        </p:nvSpPr>
        <p:spPr>
          <a:ln/>
        </p:spPr>
        <p:txBody>
          <a:bodyPr/>
          <a:lstStyle>
            <a:lvl1pPr>
              <a:defRPr/>
            </a:lvl1pPr>
          </a:lstStyle>
          <a:p>
            <a:pPr>
              <a:defRPr/>
            </a:pPr>
            <a:fld id="{2A325D21-286A-4BAC-B934-B24AA8661164}" type="datetime1">
              <a:rPr lang="zh-TW" altLang="en-US"/>
              <a:pPr>
                <a:defRPr/>
              </a:pPr>
              <a:t>2017/10/26</a:t>
            </a:fld>
            <a:endParaRPr lang="en-US" altLang="zh-TW"/>
          </a:p>
        </p:txBody>
      </p:sp>
      <p:sp>
        <p:nvSpPr>
          <p:cNvPr id="6" name="Rectangle 6"/>
          <p:cNvSpPr>
            <a:spLocks noGrp="1" noChangeArrowheads="1"/>
          </p:cNvSpPr>
          <p:nvPr>
            <p:ph type="ftr" sz="quarter" idx="11"/>
          </p:nvPr>
        </p:nvSpPr>
        <p:spPr>
          <a:ln/>
        </p:spPr>
        <p:txBody>
          <a:bodyPr/>
          <a:lstStyle>
            <a:lvl1pPr>
              <a:defRPr/>
            </a:lvl1pPr>
          </a:lstStyle>
          <a:p>
            <a:endParaRPr lang="en-US" altLang="zh-TW"/>
          </a:p>
        </p:txBody>
      </p:sp>
      <p:sp>
        <p:nvSpPr>
          <p:cNvPr id="7" name="Rectangle 7"/>
          <p:cNvSpPr>
            <a:spLocks noGrp="1" noChangeArrowheads="1"/>
          </p:cNvSpPr>
          <p:nvPr>
            <p:ph type="sldNum" sz="quarter" idx="12"/>
          </p:nvPr>
        </p:nvSpPr>
        <p:spPr>
          <a:ln/>
        </p:spPr>
        <p:txBody>
          <a:bodyPr/>
          <a:lstStyle>
            <a:lvl1pPr>
              <a:defRPr/>
            </a:lvl1pPr>
          </a:lstStyle>
          <a:p>
            <a:pPr>
              <a:defRPr/>
            </a:pPr>
            <a:fld id="{8D75CC6F-2741-4201-9954-132E01961986}" type="slidenum">
              <a:rPr lang="zh-TW" altLang="en-US"/>
              <a:pPr>
                <a:defRPr/>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5"/>
          <p:cNvSpPr>
            <a:spLocks noGrp="1" noChangeArrowheads="1"/>
          </p:cNvSpPr>
          <p:nvPr>
            <p:ph type="dt" sz="half" idx="10"/>
          </p:nvPr>
        </p:nvSpPr>
        <p:spPr>
          <a:ln/>
        </p:spPr>
        <p:txBody>
          <a:bodyPr/>
          <a:lstStyle>
            <a:lvl1pPr>
              <a:defRPr/>
            </a:lvl1pPr>
          </a:lstStyle>
          <a:p>
            <a:pPr>
              <a:defRPr/>
            </a:pPr>
            <a:fld id="{532C1AE9-D8AC-4546-AB79-311514FEBA53}" type="datetime1">
              <a:rPr lang="zh-TW" altLang="en-US"/>
              <a:pPr>
                <a:defRPr/>
              </a:pPr>
              <a:t>2017/10/26</a:t>
            </a:fld>
            <a:endParaRPr lang="en-US" altLang="zh-TW"/>
          </a:p>
        </p:txBody>
      </p:sp>
      <p:sp>
        <p:nvSpPr>
          <p:cNvPr id="8" name="Rectangle 6"/>
          <p:cNvSpPr>
            <a:spLocks noGrp="1" noChangeArrowheads="1"/>
          </p:cNvSpPr>
          <p:nvPr>
            <p:ph type="ftr" sz="quarter" idx="11"/>
          </p:nvPr>
        </p:nvSpPr>
        <p:spPr>
          <a:ln/>
        </p:spPr>
        <p:txBody>
          <a:bodyPr/>
          <a:lstStyle>
            <a:lvl1pPr>
              <a:defRPr/>
            </a:lvl1pPr>
          </a:lstStyle>
          <a:p>
            <a:endParaRPr lang="en-US" altLang="zh-TW"/>
          </a:p>
        </p:txBody>
      </p:sp>
      <p:sp>
        <p:nvSpPr>
          <p:cNvPr id="9" name="Rectangle 7"/>
          <p:cNvSpPr>
            <a:spLocks noGrp="1" noChangeArrowheads="1"/>
          </p:cNvSpPr>
          <p:nvPr>
            <p:ph type="sldNum" sz="quarter" idx="12"/>
          </p:nvPr>
        </p:nvSpPr>
        <p:spPr>
          <a:ln/>
        </p:spPr>
        <p:txBody>
          <a:bodyPr/>
          <a:lstStyle>
            <a:lvl1pPr>
              <a:defRPr/>
            </a:lvl1pPr>
          </a:lstStyle>
          <a:p>
            <a:pPr>
              <a:defRPr/>
            </a:pPr>
            <a:fld id="{71FCE5FE-2CCF-4445-ADC9-F1A5FAE73E48}" type="slidenum">
              <a:rPr lang="zh-TW" altLang="en-US"/>
              <a:pPr>
                <a:defRPr/>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5"/>
          <p:cNvSpPr>
            <a:spLocks noGrp="1" noChangeArrowheads="1"/>
          </p:cNvSpPr>
          <p:nvPr>
            <p:ph type="dt" sz="half" idx="10"/>
          </p:nvPr>
        </p:nvSpPr>
        <p:spPr>
          <a:ln/>
        </p:spPr>
        <p:txBody>
          <a:bodyPr/>
          <a:lstStyle>
            <a:lvl1pPr>
              <a:defRPr/>
            </a:lvl1pPr>
          </a:lstStyle>
          <a:p>
            <a:pPr>
              <a:defRPr/>
            </a:pPr>
            <a:fld id="{7AB7AF5E-95CE-492F-90EB-486FCC0C353E}" type="datetime1">
              <a:rPr lang="zh-TW" altLang="en-US"/>
              <a:pPr>
                <a:defRPr/>
              </a:pPr>
              <a:t>2017/10/26</a:t>
            </a:fld>
            <a:endParaRPr lang="en-US" altLang="zh-TW"/>
          </a:p>
        </p:txBody>
      </p:sp>
      <p:sp>
        <p:nvSpPr>
          <p:cNvPr id="4" name="Rectangle 6"/>
          <p:cNvSpPr>
            <a:spLocks noGrp="1" noChangeArrowheads="1"/>
          </p:cNvSpPr>
          <p:nvPr>
            <p:ph type="ftr" sz="quarter" idx="11"/>
          </p:nvPr>
        </p:nvSpPr>
        <p:spPr>
          <a:ln/>
        </p:spPr>
        <p:txBody>
          <a:bodyPr/>
          <a:lstStyle>
            <a:lvl1pPr>
              <a:defRPr/>
            </a:lvl1pPr>
          </a:lstStyle>
          <a:p>
            <a:endParaRPr lang="en-US" altLang="zh-TW"/>
          </a:p>
        </p:txBody>
      </p:sp>
      <p:sp>
        <p:nvSpPr>
          <p:cNvPr id="5" name="Rectangle 7"/>
          <p:cNvSpPr>
            <a:spLocks noGrp="1" noChangeArrowheads="1"/>
          </p:cNvSpPr>
          <p:nvPr>
            <p:ph type="sldNum" sz="quarter" idx="12"/>
          </p:nvPr>
        </p:nvSpPr>
        <p:spPr>
          <a:ln/>
        </p:spPr>
        <p:txBody>
          <a:bodyPr/>
          <a:lstStyle>
            <a:lvl1pPr>
              <a:defRPr/>
            </a:lvl1pPr>
          </a:lstStyle>
          <a:p>
            <a:pPr>
              <a:defRPr/>
            </a:pPr>
            <a:fld id="{E1F123C9-0755-406A-9F10-2CE99DF51BDF}" type="slidenum">
              <a:rPr lang="zh-TW" altLang="en-US"/>
              <a:pPr>
                <a:defRPr/>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D4AC494-327B-4041-8A0B-AFC8C2F4A3D8}" type="datetime1">
              <a:rPr lang="zh-TW" altLang="en-US"/>
              <a:pPr>
                <a:defRPr/>
              </a:pPr>
              <a:t>2017/10/26</a:t>
            </a:fld>
            <a:endParaRPr lang="en-US" altLang="zh-TW"/>
          </a:p>
        </p:txBody>
      </p:sp>
      <p:sp>
        <p:nvSpPr>
          <p:cNvPr id="3" name="Rectangle 6"/>
          <p:cNvSpPr>
            <a:spLocks noGrp="1" noChangeArrowheads="1"/>
          </p:cNvSpPr>
          <p:nvPr>
            <p:ph type="ftr" sz="quarter" idx="11"/>
          </p:nvPr>
        </p:nvSpPr>
        <p:spPr>
          <a:ln/>
        </p:spPr>
        <p:txBody>
          <a:bodyPr/>
          <a:lstStyle>
            <a:lvl1pPr>
              <a:defRPr/>
            </a:lvl1pPr>
          </a:lstStyle>
          <a:p>
            <a:endParaRPr lang="en-US" altLang="zh-TW"/>
          </a:p>
        </p:txBody>
      </p:sp>
      <p:sp>
        <p:nvSpPr>
          <p:cNvPr id="4" name="Rectangle 7"/>
          <p:cNvSpPr>
            <a:spLocks noGrp="1" noChangeArrowheads="1"/>
          </p:cNvSpPr>
          <p:nvPr>
            <p:ph type="sldNum" sz="quarter" idx="12"/>
          </p:nvPr>
        </p:nvSpPr>
        <p:spPr>
          <a:ln/>
        </p:spPr>
        <p:txBody>
          <a:bodyPr/>
          <a:lstStyle>
            <a:lvl1pPr>
              <a:defRPr/>
            </a:lvl1pPr>
          </a:lstStyle>
          <a:p>
            <a:pPr>
              <a:defRPr/>
            </a:pPr>
            <a:fld id="{7243364E-C1F2-4FCD-AB05-09AD9F704AB1}" type="slidenum">
              <a:rPr lang="zh-TW" altLang="en-US"/>
              <a:pPr>
                <a:defRPr/>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5"/>
          <p:cNvSpPr>
            <a:spLocks noGrp="1" noChangeArrowheads="1"/>
          </p:cNvSpPr>
          <p:nvPr>
            <p:ph type="dt" sz="half" idx="10"/>
          </p:nvPr>
        </p:nvSpPr>
        <p:spPr>
          <a:ln/>
        </p:spPr>
        <p:txBody>
          <a:bodyPr/>
          <a:lstStyle>
            <a:lvl1pPr>
              <a:defRPr/>
            </a:lvl1pPr>
          </a:lstStyle>
          <a:p>
            <a:pPr>
              <a:defRPr/>
            </a:pPr>
            <a:fld id="{0860C31F-F48D-49CC-BF02-BEC52A1A5590}" type="datetime1">
              <a:rPr lang="zh-TW" altLang="en-US"/>
              <a:pPr>
                <a:defRPr/>
              </a:pPr>
              <a:t>2017/10/26</a:t>
            </a:fld>
            <a:endParaRPr lang="en-US" altLang="zh-TW"/>
          </a:p>
        </p:txBody>
      </p:sp>
      <p:sp>
        <p:nvSpPr>
          <p:cNvPr id="6" name="Rectangle 6"/>
          <p:cNvSpPr>
            <a:spLocks noGrp="1" noChangeArrowheads="1"/>
          </p:cNvSpPr>
          <p:nvPr>
            <p:ph type="ftr" sz="quarter" idx="11"/>
          </p:nvPr>
        </p:nvSpPr>
        <p:spPr>
          <a:ln/>
        </p:spPr>
        <p:txBody>
          <a:bodyPr/>
          <a:lstStyle>
            <a:lvl1pPr>
              <a:defRPr/>
            </a:lvl1pPr>
          </a:lstStyle>
          <a:p>
            <a:endParaRPr lang="en-US" altLang="zh-TW"/>
          </a:p>
        </p:txBody>
      </p:sp>
      <p:sp>
        <p:nvSpPr>
          <p:cNvPr id="7" name="Rectangle 7"/>
          <p:cNvSpPr>
            <a:spLocks noGrp="1" noChangeArrowheads="1"/>
          </p:cNvSpPr>
          <p:nvPr>
            <p:ph type="sldNum" sz="quarter" idx="12"/>
          </p:nvPr>
        </p:nvSpPr>
        <p:spPr>
          <a:ln/>
        </p:spPr>
        <p:txBody>
          <a:bodyPr/>
          <a:lstStyle>
            <a:lvl1pPr>
              <a:defRPr/>
            </a:lvl1pPr>
          </a:lstStyle>
          <a:p>
            <a:pPr>
              <a:defRPr/>
            </a:pPr>
            <a:fld id="{B883A01C-3328-4809-868B-BBD9F5B1F858}" type="slidenum">
              <a:rPr lang="zh-TW" altLang="en-US"/>
              <a:pPr>
                <a:defRPr/>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5"/>
          <p:cNvSpPr>
            <a:spLocks noGrp="1" noChangeArrowheads="1"/>
          </p:cNvSpPr>
          <p:nvPr>
            <p:ph type="dt" sz="half" idx="10"/>
          </p:nvPr>
        </p:nvSpPr>
        <p:spPr>
          <a:ln/>
        </p:spPr>
        <p:txBody>
          <a:bodyPr/>
          <a:lstStyle>
            <a:lvl1pPr>
              <a:defRPr/>
            </a:lvl1pPr>
          </a:lstStyle>
          <a:p>
            <a:pPr>
              <a:defRPr/>
            </a:pPr>
            <a:fld id="{1E7983CF-6823-4A7A-AD5D-26FE85DD2BD8}" type="datetime1">
              <a:rPr lang="zh-TW" altLang="en-US"/>
              <a:pPr>
                <a:defRPr/>
              </a:pPr>
              <a:t>2017/10/26</a:t>
            </a:fld>
            <a:endParaRPr lang="en-US" altLang="zh-TW"/>
          </a:p>
        </p:txBody>
      </p:sp>
      <p:sp>
        <p:nvSpPr>
          <p:cNvPr id="6" name="Rectangle 6"/>
          <p:cNvSpPr>
            <a:spLocks noGrp="1" noChangeArrowheads="1"/>
          </p:cNvSpPr>
          <p:nvPr>
            <p:ph type="ftr" sz="quarter" idx="11"/>
          </p:nvPr>
        </p:nvSpPr>
        <p:spPr>
          <a:ln/>
        </p:spPr>
        <p:txBody>
          <a:bodyPr/>
          <a:lstStyle>
            <a:lvl1pPr>
              <a:defRPr/>
            </a:lvl1pPr>
          </a:lstStyle>
          <a:p>
            <a:endParaRPr lang="en-US" altLang="zh-TW"/>
          </a:p>
        </p:txBody>
      </p:sp>
      <p:sp>
        <p:nvSpPr>
          <p:cNvPr id="7" name="Rectangle 7"/>
          <p:cNvSpPr>
            <a:spLocks noGrp="1" noChangeArrowheads="1"/>
          </p:cNvSpPr>
          <p:nvPr>
            <p:ph type="sldNum" sz="quarter" idx="12"/>
          </p:nvPr>
        </p:nvSpPr>
        <p:spPr>
          <a:ln/>
        </p:spPr>
        <p:txBody>
          <a:bodyPr/>
          <a:lstStyle>
            <a:lvl1pPr>
              <a:defRPr/>
            </a:lvl1pPr>
          </a:lstStyle>
          <a:p>
            <a:pPr>
              <a:defRPr/>
            </a:pPr>
            <a:fld id="{295072EF-1A26-44FB-9B4B-68E814211F2F}" type="slidenum">
              <a:rPr lang="zh-TW" altLang="en-US"/>
              <a:pPr>
                <a:defRPr/>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377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zh-TW" altLang="en-US" sz="4000"/>
          </a:p>
        </p:txBody>
      </p:sp>
      <p:sp>
        <p:nvSpPr>
          <p:cNvPr id="12291"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zh-TW" altLang="en-US" smtClean="0"/>
              <a:t>按一下以編輯母片標題樣式</a:t>
            </a:r>
          </a:p>
        </p:txBody>
      </p:sp>
      <p:sp>
        <p:nvSpPr>
          <p:cNvPr id="12292"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20378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000" smtClean="0"/>
            </a:lvl1pPr>
          </a:lstStyle>
          <a:p>
            <a:pPr>
              <a:defRPr/>
            </a:pPr>
            <a:fld id="{3907187B-E68A-467E-9E81-134FEE9C47BB}" type="datetime1">
              <a:rPr lang="zh-TW" altLang="en-US"/>
              <a:pPr>
                <a:defRPr/>
              </a:pPr>
              <a:t>2017/10/26</a:t>
            </a:fld>
            <a:endParaRPr lang="en-US" altLang="zh-TW"/>
          </a:p>
        </p:txBody>
      </p:sp>
      <p:sp>
        <p:nvSpPr>
          <p:cNvPr id="20378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000"/>
            </a:lvl1pPr>
          </a:lstStyle>
          <a:p>
            <a:endParaRPr lang="en-US" altLang="zh-TW"/>
          </a:p>
        </p:txBody>
      </p:sp>
      <p:sp>
        <p:nvSpPr>
          <p:cNvPr id="20378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000" smtClean="0"/>
            </a:lvl1pPr>
          </a:lstStyle>
          <a:p>
            <a:pPr>
              <a:defRPr/>
            </a:pPr>
            <a:fld id="{EED555F5-587E-4701-B4BB-8AAA47A71467}" type="slidenum">
              <a:rPr lang="zh-TW" altLang="en-US"/>
              <a:pPr>
                <a:defRPr/>
              </a:pPr>
              <a:t>‹#›</a:t>
            </a:fld>
            <a:endParaRPr lang="en-US" altLang="zh-TW"/>
          </a:p>
        </p:txBody>
      </p:sp>
      <p:grpSp>
        <p:nvGrpSpPr>
          <p:cNvPr id="12296" name="Group 8"/>
          <p:cNvGrpSpPr>
            <a:grpSpLocks/>
          </p:cNvGrpSpPr>
          <p:nvPr/>
        </p:nvGrpSpPr>
        <p:grpSpPr bwMode="auto">
          <a:xfrm>
            <a:off x="8153400" y="152400"/>
            <a:ext cx="792163" cy="1295400"/>
            <a:chOff x="5136" y="960"/>
            <a:chExt cx="528" cy="864"/>
          </a:xfrm>
        </p:grpSpPr>
        <p:sp>
          <p:nvSpPr>
            <p:cNvPr id="203785"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86"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87" name="Oval 11"/>
            <p:cNvSpPr>
              <a:spLocks noChangeArrowheads="1"/>
            </p:cNvSpPr>
            <p:nvPr/>
          </p:nvSpPr>
          <p:spPr bwMode="auto">
            <a:xfrm>
              <a:off x="5360" y="960"/>
              <a:ext cx="79" cy="80"/>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88" name="Oval 12"/>
            <p:cNvSpPr>
              <a:spLocks noChangeArrowheads="1"/>
            </p:cNvSpPr>
            <p:nvPr/>
          </p:nvSpPr>
          <p:spPr bwMode="auto">
            <a:xfrm>
              <a:off x="5136" y="1072"/>
              <a:ext cx="80" cy="79"/>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89" name="Oval 13"/>
            <p:cNvSpPr>
              <a:spLocks noChangeArrowheads="1"/>
            </p:cNvSpPr>
            <p:nvPr/>
          </p:nvSpPr>
          <p:spPr bwMode="auto">
            <a:xfrm>
              <a:off x="5248" y="1072"/>
              <a:ext cx="79" cy="79"/>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90" name="Oval 14"/>
            <p:cNvSpPr>
              <a:spLocks noChangeArrowheads="1"/>
            </p:cNvSpPr>
            <p:nvPr/>
          </p:nvSpPr>
          <p:spPr bwMode="auto">
            <a:xfrm>
              <a:off x="5360" y="1072"/>
              <a:ext cx="79" cy="79"/>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91" name="Oval 15"/>
            <p:cNvSpPr>
              <a:spLocks noChangeArrowheads="1"/>
            </p:cNvSpPr>
            <p:nvPr/>
          </p:nvSpPr>
          <p:spPr bwMode="auto">
            <a:xfrm>
              <a:off x="5472" y="1072"/>
              <a:ext cx="79" cy="79"/>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3792" name="Oval 16"/>
            <p:cNvSpPr>
              <a:spLocks noChangeArrowheads="1"/>
            </p:cNvSpPr>
            <p:nvPr/>
          </p:nvSpPr>
          <p:spPr bwMode="auto">
            <a:xfrm>
              <a:off x="5136" y="1184"/>
              <a:ext cx="80" cy="79"/>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93" name="Oval 17"/>
            <p:cNvSpPr>
              <a:spLocks noChangeArrowheads="1"/>
            </p:cNvSpPr>
            <p:nvPr/>
          </p:nvSpPr>
          <p:spPr bwMode="auto">
            <a:xfrm>
              <a:off x="5248" y="1184"/>
              <a:ext cx="79" cy="79"/>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94" name="Oval 18"/>
            <p:cNvSpPr>
              <a:spLocks noChangeArrowheads="1"/>
            </p:cNvSpPr>
            <p:nvPr/>
          </p:nvSpPr>
          <p:spPr bwMode="auto">
            <a:xfrm>
              <a:off x="5360" y="1184"/>
              <a:ext cx="79" cy="79"/>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3795" name="Oval 19"/>
            <p:cNvSpPr>
              <a:spLocks noChangeArrowheads="1"/>
            </p:cNvSpPr>
            <p:nvPr/>
          </p:nvSpPr>
          <p:spPr bwMode="auto">
            <a:xfrm>
              <a:off x="5472" y="1184"/>
              <a:ext cx="79" cy="79"/>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3796" name="Oval 20"/>
            <p:cNvSpPr>
              <a:spLocks noChangeArrowheads="1"/>
            </p:cNvSpPr>
            <p:nvPr/>
          </p:nvSpPr>
          <p:spPr bwMode="auto">
            <a:xfrm>
              <a:off x="5584" y="1184"/>
              <a:ext cx="80" cy="79"/>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03797"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zh-TW" altLang="en-US" sz="4000"/>
            </a:p>
          </p:txBody>
        </p:sp>
        <p:sp>
          <p:nvSpPr>
            <p:cNvPr id="203798"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3799" name="Oval 23"/>
            <p:cNvSpPr>
              <a:spLocks noChangeArrowheads="1"/>
            </p:cNvSpPr>
            <p:nvPr/>
          </p:nvSpPr>
          <p:spPr bwMode="auto">
            <a:xfrm>
              <a:off x="5360" y="1296"/>
              <a:ext cx="79" cy="80"/>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3800" name="Oval 24"/>
            <p:cNvSpPr>
              <a:spLocks noChangeArrowheads="1"/>
            </p:cNvSpPr>
            <p:nvPr/>
          </p:nvSpPr>
          <p:spPr bwMode="auto">
            <a:xfrm>
              <a:off x="5472" y="1296"/>
              <a:ext cx="79" cy="80"/>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03801"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3802"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3803" name="Oval 27"/>
            <p:cNvSpPr>
              <a:spLocks noChangeArrowheads="1"/>
            </p:cNvSpPr>
            <p:nvPr/>
          </p:nvSpPr>
          <p:spPr bwMode="auto">
            <a:xfrm>
              <a:off x="5360" y="1408"/>
              <a:ext cx="79" cy="80"/>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03804" name="Oval 28"/>
            <p:cNvSpPr>
              <a:spLocks noChangeArrowheads="1"/>
            </p:cNvSpPr>
            <p:nvPr/>
          </p:nvSpPr>
          <p:spPr bwMode="auto">
            <a:xfrm>
              <a:off x="5472" y="1408"/>
              <a:ext cx="79" cy="80"/>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03805"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203806"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zh-TW" altLang="en-US" sz="4000"/>
            </a:p>
          </p:txBody>
        </p:sp>
        <p:sp>
          <p:nvSpPr>
            <p:cNvPr id="203807"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03808" name="Oval 32"/>
            <p:cNvSpPr>
              <a:spLocks noChangeArrowheads="1"/>
            </p:cNvSpPr>
            <p:nvPr/>
          </p:nvSpPr>
          <p:spPr bwMode="auto">
            <a:xfrm>
              <a:off x="5360" y="1520"/>
              <a:ext cx="79" cy="79"/>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03809" name="Oval 33"/>
            <p:cNvSpPr>
              <a:spLocks noChangeArrowheads="1"/>
            </p:cNvSpPr>
            <p:nvPr/>
          </p:nvSpPr>
          <p:spPr bwMode="auto">
            <a:xfrm>
              <a:off x="5472" y="1520"/>
              <a:ext cx="79" cy="79"/>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203810" name="Oval 34"/>
            <p:cNvSpPr>
              <a:spLocks noChangeArrowheads="1"/>
            </p:cNvSpPr>
            <p:nvPr/>
          </p:nvSpPr>
          <p:spPr bwMode="auto">
            <a:xfrm>
              <a:off x="5136" y="1632"/>
              <a:ext cx="80" cy="79"/>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03811" name="Oval 35"/>
            <p:cNvSpPr>
              <a:spLocks noChangeArrowheads="1"/>
            </p:cNvSpPr>
            <p:nvPr/>
          </p:nvSpPr>
          <p:spPr bwMode="auto">
            <a:xfrm>
              <a:off x="5248" y="1632"/>
              <a:ext cx="79" cy="79"/>
            </a:xfrm>
            <a:prstGeom prst="ellipse">
              <a:avLst/>
            </a:prstGeom>
            <a:solidFill>
              <a:schemeClr val="accent1"/>
            </a:solidFill>
            <a:ln w="9525">
              <a:noFill/>
              <a:round/>
              <a:headEnd/>
              <a:tailEnd/>
            </a:ln>
            <a:effectLst/>
          </p:spPr>
          <p:txBody>
            <a:bodyPr wrap="none" anchor="ctr"/>
            <a:lstStyle/>
            <a:p>
              <a:pPr>
                <a:defRPr/>
              </a:pPr>
              <a:endParaRPr lang="zh-TW" altLang="en-US" sz="4000"/>
            </a:p>
          </p:txBody>
        </p:sp>
        <p:sp>
          <p:nvSpPr>
            <p:cNvPr id="203812" name="Oval 36"/>
            <p:cNvSpPr>
              <a:spLocks noChangeArrowheads="1"/>
            </p:cNvSpPr>
            <p:nvPr/>
          </p:nvSpPr>
          <p:spPr bwMode="auto">
            <a:xfrm>
              <a:off x="5360" y="1632"/>
              <a:ext cx="79" cy="79"/>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203813" name="Oval 37"/>
            <p:cNvSpPr>
              <a:spLocks noChangeArrowheads="1"/>
            </p:cNvSpPr>
            <p:nvPr/>
          </p:nvSpPr>
          <p:spPr bwMode="auto">
            <a:xfrm>
              <a:off x="5472" y="1632"/>
              <a:ext cx="79" cy="79"/>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203814"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zh-TW" altLang="en-US" sz="4000"/>
            </a:p>
          </p:txBody>
        </p:sp>
        <p:sp>
          <p:nvSpPr>
            <p:cNvPr id="203815" name="Oval 39"/>
            <p:cNvSpPr>
              <a:spLocks noChangeArrowheads="1"/>
            </p:cNvSpPr>
            <p:nvPr/>
          </p:nvSpPr>
          <p:spPr bwMode="auto">
            <a:xfrm>
              <a:off x="5472" y="1744"/>
              <a:ext cx="79" cy="80"/>
            </a:xfrm>
            <a:prstGeom prst="ellipse">
              <a:avLst/>
            </a:prstGeom>
            <a:solidFill>
              <a:schemeClr val="folHlink"/>
            </a:solidFill>
            <a:ln w="9525">
              <a:noFill/>
              <a:round/>
              <a:headEnd/>
              <a:tailEnd/>
            </a:ln>
            <a:effectLst/>
          </p:spPr>
          <p:txBody>
            <a:bodyPr wrap="none" anchor="ctr"/>
            <a:lstStyle/>
            <a:p>
              <a:pPr>
                <a:defRPr/>
              </a:pPr>
              <a:endParaRPr lang="zh-TW" altLang="en-US" sz="4000"/>
            </a:p>
          </p:txBody>
        </p:sp>
      </p:grpSp>
    </p:spTree>
  </p:cSld>
  <p:clrMap bg1="lt1" tx1="dk1" bg2="lt2" tx2="dk2" accent1="accent1" accent2="accent2" accent3="accent3" accent4="accent4" accent5="accent5" accent6="accent6" hlink="hlink" folHlink="folHlink"/>
  <p:sldLayoutIdLst>
    <p:sldLayoutId id="2147483685"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900" b="1">
          <a:solidFill>
            <a:schemeClr val="tx2"/>
          </a:solidFill>
          <a:latin typeface="+mj-lt"/>
          <a:ea typeface="+mj-ea"/>
          <a:cs typeface="+mj-cs"/>
        </a:defRPr>
      </a:lvl1pPr>
      <a:lvl2pPr algn="l" rtl="0" eaLnBrk="0" fontAlgn="base" hangingPunct="0">
        <a:spcBef>
          <a:spcPct val="0"/>
        </a:spcBef>
        <a:spcAft>
          <a:spcPct val="0"/>
        </a:spcAft>
        <a:defRPr kumimoji="1" sz="3900" b="1">
          <a:solidFill>
            <a:schemeClr val="tx2"/>
          </a:solidFill>
          <a:latin typeface="Arial" charset="0"/>
          <a:ea typeface="新細明體" pitchFamily="18" charset="-120"/>
        </a:defRPr>
      </a:lvl2pPr>
      <a:lvl3pPr algn="l" rtl="0" eaLnBrk="0" fontAlgn="base" hangingPunct="0">
        <a:spcBef>
          <a:spcPct val="0"/>
        </a:spcBef>
        <a:spcAft>
          <a:spcPct val="0"/>
        </a:spcAft>
        <a:defRPr kumimoji="1" sz="3900" b="1">
          <a:solidFill>
            <a:schemeClr val="tx2"/>
          </a:solidFill>
          <a:latin typeface="Arial" charset="0"/>
          <a:ea typeface="新細明體" pitchFamily="18" charset="-120"/>
        </a:defRPr>
      </a:lvl3pPr>
      <a:lvl4pPr algn="l" rtl="0" eaLnBrk="0" fontAlgn="base" hangingPunct="0">
        <a:spcBef>
          <a:spcPct val="0"/>
        </a:spcBef>
        <a:spcAft>
          <a:spcPct val="0"/>
        </a:spcAft>
        <a:defRPr kumimoji="1" sz="3900" b="1">
          <a:solidFill>
            <a:schemeClr val="tx2"/>
          </a:solidFill>
          <a:latin typeface="Arial" charset="0"/>
          <a:ea typeface="新細明體" pitchFamily="18" charset="-120"/>
        </a:defRPr>
      </a:lvl4pPr>
      <a:lvl5pPr algn="l" rtl="0" eaLnBrk="0" fontAlgn="base" hangingPunct="0">
        <a:spcBef>
          <a:spcPct val="0"/>
        </a:spcBef>
        <a:spcAft>
          <a:spcPct val="0"/>
        </a:spcAft>
        <a:defRPr kumimoji="1" sz="3900" b="1">
          <a:solidFill>
            <a:schemeClr val="tx2"/>
          </a:solidFill>
          <a:latin typeface="Arial" charset="0"/>
          <a:ea typeface="新細明體" pitchFamily="18" charset="-120"/>
        </a:defRPr>
      </a:lvl5pPr>
      <a:lvl6pPr marL="457200" algn="l" rtl="0" fontAlgn="base">
        <a:spcBef>
          <a:spcPct val="0"/>
        </a:spcBef>
        <a:spcAft>
          <a:spcPct val="0"/>
        </a:spcAft>
        <a:defRPr kumimoji="1" sz="3900" b="1">
          <a:solidFill>
            <a:schemeClr val="tx2"/>
          </a:solidFill>
          <a:latin typeface="Arial" charset="0"/>
          <a:ea typeface="新細明體" pitchFamily="18" charset="-120"/>
        </a:defRPr>
      </a:lvl6pPr>
      <a:lvl7pPr marL="914400" algn="l" rtl="0" fontAlgn="base">
        <a:spcBef>
          <a:spcPct val="0"/>
        </a:spcBef>
        <a:spcAft>
          <a:spcPct val="0"/>
        </a:spcAft>
        <a:defRPr kumimoji="1" sz="3900" b="1">
          <a:solidFill>
            <a:schemeClr val="tx2"/>
          </a:solidFill>
          <a:latin typeface="Arial" charset="0"/>
          <a:ea typeface="新細明體" pitchFamily="18" charset="-120"/>
        </a:defRPr>
      </a:lvl7pPr>
      <a:lvl8pPr marL="1371600" algn="l" rtl="0" fontAlgn="base">
        <a:spcBef>
          <a:spcPct val="0"/>
        </a:spcBef>
        <a:spcAft>
          <a:spcPct val="0"/>
        </a:spcAft>
        <a:defRPr kumimoji="1" sz="3900" b="1">
          <a:solidFill>
            <a:schemeClr val="tx2"/>
          </a:solidFill>
          <a:latin typeface="Arial" charset="0"/>
          <a:ea typeface="新細明體" pitchFamily="18" charset="-120"/>
        </a:defRPr>
      </a:lvl8pPr>
      <a:lvl9pPr marL="1828800" algn="l" rtl="0" fontAlgn="base">
        <a:spcBef>
          <a:spcPct val="0"/>
        </a:spcBef>
        <a:spcAft>
          <a:spcPct val="0"/>
        </a:spcAft>
        <a:defRPr kumimoji="1" sz="3900" b="1">
          <a:solidFill>
            <a:schemeClr val="tx2"/>
          </a:solidFill>
          <a:latin typeface="Arial" charset="0"/>
          <a:ea typeface="新細明體" pitchFamily="18" charset="-12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kumimoji="1"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kumimoji="1" sz="2600">
          <a:solidFill>
            <a:schemeClr val="tx1"/>
          </a:solidFill>
          <a:latin typeface="+mn-lt"/>
          <a:ea typeface="+mn-ea"/>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kumimoji="1" sz="2300">
          <a:solidFill>
            <a:schemeClr val="tx1"/>
          </a:solidFill>
          <a:latin typeface="+mn-lt"/>
          <a:ea typeface="+mn-ea"/>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kumimoji="1" sz="2000">
          <a:solidFill>
            <a:schemeClr val="tx1"/>
          </a:solidFill>
          <a:latin typeface="+mn-lt"/>
          <a:ea typeface="+mn-ea"/>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5pPr>
      <a:lvl6pPr marL="20558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6pPr>
      <a:lvl7pPr marL="25130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7pPr>
      <a:lvl8pPr marL="29702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8pPr>
      <a:lvl9pPr marL="34274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p:txBody>
          <a:bodyPr/>
          <a:lstStyle/>
          <a:p>
            <a:pPr>
              <a:defRPr/>
            </a:pPr>
            <a:fld id="{E5D844EB-CC58-4BD9-A948-2E2AD38D4D2B}" type="slidenum">
              <a:rPr lang="zh-TW" altLang="en-US"/>
              <a:pPr>
                <a:defRPr/>
              </a:pPr>
              <a:t>1</a:t>
            </a:fld>
            <a:endParaRPr lang="en-US" altLang="zh-TW"/>
          </a:p>
        </p:txBody>
      </p:sp>
      <p:sp>
        <p:nvSpPr>
          <p:cNvPr id="14338" name="Rectangle 2"/>
          <p:cNvSpPr>
            <a:spLocks noGrp="1" noChangeArrowheads="1"/>
          </p:cNvSpPr>
          <p:nvPr>
            <p:ph type="ctrTitle"/>
          </p:nvPr>
        </p:nvSpPr>
        <p:spPr>
          <a:xfrm>
            <a:off x="323528" y="620688"/>
            <a:ext cx="6696075" cy="1979612"/>
          </a:xfrm>
        </p:spPr>
        <p:txBody>
          <a:bodyPr/>
          <a:lstStyle/>
          <a:p>
            <a:pPr eaLnBrk="1" hangingPunct="1"/>
            <a:r>
              <a:rPr lang="zh-TW" altLang="en-US" sz="2800" dirty="0" smtClean="0">
                <a:solidFill>
                  <a:srgbClr val="660066"/>
                </a:solidFill>
                <a:latin typeface="新細明體" pitchFamily="18" charset="-120"/>
              </a:rPr>
              <a:t>經濟學</a:t>
            </a:r>
            <a:r>
              <a:rPr lang="zh-TW" altLang="en-US" sz="2800" dirty="0" smtClean="0">
                <a:solidFill>
                  <a:srgbClr val="660066"/>
                </a:solidFill>
                <a:latin typeface="新細明體" pitchFamily="18" charset="-120"/>
              </a:rPr>
              <a:t/>
            </a:r>
            <a:br>
              <a:rPr lang="zh-TW" altLang="en-US" sz="2800" dirty="0" smtClean="0">
                <a:solidFill>
                  <a:srgbClr val="660066"/>
                </a:solidFill>
                <a:latin typeface="新細明體" pitchFamily="18" charset="-120"/>
              </a:rPr>
            </a:br>
            <a:r>
              <a:rPr lang="zh-TW" altLang="en-US" sz="2800" dirty="0" smtClean="0">
                <a:solidFill>
                  <a:srgbClr val="660066"/>
                </a:solidFill>
                <a:latin typeface="新細明體" pitchFamily="18" charset="-120"/>
              </a:rPr>
              <a:t/>
            </a:r>
            <a:br>
              <a:rPr lang="zh-TW" altLang="en-US" sz="2800" dirty="0" smtClean="0">
                <a:solidFill>
                  <a:srgbClr val="660066"/>
                </a:solidFill>
                <a:latin typeface="新細明體" pitchFamily="18" charset="-120"/>
              </a:rPr>
            </a:br>
            <a:r>
              <a:rPr lang="zh-TW" altLang="en-US" sz="2800" dirty="0" smtClean="0">
                <a:solidFill>
                  <a:srgbClr val="660066"/>
                </a:solidFill>
                <a:latin typeface="新細明體" pitchFamily="18" charset="-120"/>
              </a:rPr>
              <a:t>  </a:t>
            </a:r>
            <a:r>
              <a:rPr lang="en-US" altLang="zh-TW" sz="6000" dirty="0" smtClean="0">
                <a:solidFill>
                  <a:srgbClr val="660066"/>
                </a:solidFill>
                <a:latin typeface="新細明體" pitchFamily="18" charset="-120"/>
              </a:rPr>
              <a:t>06 </a:t>
            </a:r>
            <a:r>
              <a:rPr lang="zh-TW" altLang="en-US" sz="6000" dirty="0" smtClean="0">
                <a:solidFill>
                  <a:srgbClr val="660066"/>
                </a:solidFill>
                <a:latin typeface="新細明體" pitchFamily="18" charset="-120"/>
              </a:rPr>
              <a:t>財產與契約</a:t>
            </a:r>
            <a:endParaRPr lang="en-US" altLang="zh-TW" sz="6000" dirty="0" smtClean="0">
              <a:solidFill>
                <a:srgbClr val="660066"/>
              </a:solidFill>
              <a:latin typeface="新細明體" pitchFamily="18" charset="-120"/>
            </a:endParaRPr>
          </a:p>
        </p:txBody>
      </p:sp>
      <p:sp>
        <p:nvSpPr>
          <p:cNvPr id="14339" name="內容版面配置區 2"/>
          <p:cNvSpPr>
            <a:spLocks/>
          </p:cNvSpPr>
          <p:nvPr/>
        </p:nvSpPr>
        <p:spPr bwMode="auto">
          <a:xfrm>
            <a:off x="1403350" y="4077072"/>
            <a:ext cx="5472906" cy="1518866"/>
          </a:xfrm>
          <a:prstGeom prst="rect">
            <a:avLst/>
          </a:prstGeom>
          <a:noFill/>
          <a:ln w="9525">
            <a:noFill/>
            <a:miter lim="800000"/>
            <a:headEnd/>
            <a:tailEnd/>
          </a:ln>
        </p:spPr>
        <p:txBody>
          <a:bodyPr/>
          <a:lstStyle/>
          <a:p>
            <a:pPr marL="1066800" lvl="1" indent="-609600" algn="r">
              <a:spcBef>
                <a:spcPct val="20000"/>
              </a:spcBef>
              <a:buClr>
                <a:schemeClr val="tx2"/>
              </a:buClr>
              <a:buSzPct val="70000"/>
              <a:buFont typeface="Wingdings" pitchFamily="2" charset="2"/>
              <a:buNone/>
            </a:pPr>
            <a:r>
              <a:rPr lang="zh-TW" altLang="en-US" sz="3200" b="1" dirty="0">
                <a:solidFill>
                  <a:srgbClr val="3333FF"/>
                </a:solidFill>
                <a:latin typeface="新細明體" pitchFamily="18" charset="-120"/>
              </a:rPr>
              <a:t>黃春興  </a:t>
            </a:r>
            <a:r>
              <a:rPr lang="en-US" altLang="zh-TW" sz="3200" b="1" dirty="0" smtClean="0">
                <a:solidFill>
                  <a:srgbClr val="3333FF"/>
                </a:solidFill>
                <a:latin typeface="新細明體" pitchFamily="18" charset="-120"/>
              </a:rPr>
              <a:t> </a:t>
            </a:r>
            <a:endParaRPr lang="en-US" altLang="zh-TW" sz="3200" b="1" dirty="0">
              <a:solidFill>
                <a:srgbClr val="3333FF"/>
              </a:solidFill>
              <a:latin typeface="新細明體" pitchFamily="18" charset="-120"/>
            </a:endParaRPr>
          </a:p>
          <a:p>
            <a:pPr marL="609600" indent="-609600">
              <a:spcBef>
                <a:spcPct val="20000"/>
              </a:spcBef>
              <a:buClr>
                <a:schemeClr val="tx2"/>
              </a:buClr>
              <a:buSzPct val="70000"/>
              <a:buFont typeface="Wingdings" pitchFamily="2" charset="2"/>
              <a:buNone/>
            </a:pPr>
            <a:endParaRPr lang="zh-TW" altLang="en-US" sz="3200" b="1" dirty="0">
              <a:solidFill>
                <a:srgbClr val="3333FF"/>
              </a:solidFill>
              <a:latin typeface="新細明體" pitchFamily="18" charset="-12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73D0AC48-69B4-47DF-8593-FE7A2EAA9171}" type="slidenum">
              <a:rPr lang="zh-TW" altLang="en-US"/>
              <a:pPr>
                <a:defRPr/>
              </a:pPr>
              <a:t>10</a:t>
            </a:fld>
            <a:endParaRPr lang="en-US" altLang="zh-TW"/>
          </a:p>
        </p:txBody>
      </p:sp>
      <p:sp>
        <p:nvSpPr>
          <p:cNvPr id="163842" name="Rectangle 2"/>
          <p:cNvSpPr>
            <a:spLocks noGrp="1" noChangeArrowheads="1"/>
          </p:cNvSpPr>
          <p:nvPr>
            <p:ph type="title"/>
          </p:nvPr>
        </p:nvSpPr>
        <p:spPr>
          <a:xfrm>
            <a:off x="457200" y="122238"/>
            <a:ext cx="7499176" cy="930498"/>
          </a:xfrm>
        </p:spPr>
        <p:txBody>
          <a:bodyPr/>
          <a:lstStyle/>
          <a:p>
            <a:r>
              <a:rPr lang="en-US" altLang="zh-TW" sz="4000" dirty="0" smtClean="0">
                <a:solidFill>
                  <a:srgbClr val="660066"/>
                </a:solidFill>
                <a:latin typeface="+mn-lt"/>
              </a:rPr>
              <a:t>1.7  </a:t>
            </a:r>
            <a:r>
              <a:rPr lang="zh-TW" altLang="en-US" sz="4000" dirty="0" smtClean="0">
                <a:solidFill>
                  <a:srgbClr val="660066"/>
                </a:solidFill>
                <a:latin typeface="+mn-lt"/>
              </a:rPr>
              <a:t>財產權的創富功能</a:t>
            </a:r>
          </a:p>
        </p:txBody>
      </p:sp>
      <p:sp>
        <p:nvSpPr>
          <p:cNvPr id="163843" name="Rectangle 3"/>
          <p:cNvSpPr>
            <a:spLocks noGrp="1" noChangeArrowheads="1"/>
          </p:cNvSpPr>
          <p:nvPr>
            <p:ph type="body" idx="1"/>
          </p:nvPr>
        </p:nvSpPr>
        <p:spPr>
          <a:xfrm>
            <a:off x="468313" y="1484313"/>
            <a:ext cx="7991475" cy="4752975"/>
          </a:xfrm>
        </p:spPr>
        <p:txBody>
          <a:bodyPr/>
          <a:lstStyle/>
          <a:p>
            <a:pPr marL="495300" indent="-495300">
              <a:lnSpc>
                <a:spcPct val="110000"/>
              </a:lnSpc>
            </a:pPr>
            <a:r>
              <a:rPr lang="en-US" altLang="zh-TW" sz="2800" dirty="0" smtClean="0">
                <a:latin typeface="新細明體" pitchFamily="18" charset="-120"/>
              </a:rPr>
              <a:t>《</a:t>
            </a:r>
            <a:r>
              <a:rPr lang="zh-TW" altLang="en-US" sz="2800" dirty="0" smtClean="0">
                <a:latin typeface="新細明體" pitchFamily="18" charset="-120"/>
              </a:rPr>
              <a:t>墨子．非攻上</a:t>
            </a:r>
            <a:r>
              <a:rPr lang="en-US" altLang="zh-TW" sz="2800" dirty="0" smtClean="0">
                <a:latin typeface="新細明體" pitchFamily="18" charset="-120"/>
              </a:rPr>
              <a:t>》</a:t>
            </a:r>
            <a:r>
              <a:rPr lang="zh-TW" altLang="en-US" sz="2800" dirty="0" smtClean="0">
                <a:latin typeface="標楷體" pitchFamily="65" charset="-120"/>
                <a:ea typeface="標楷體" pitchFamily="65" charset="-120"/>
              </a:rPr>
              <a:t>：</a:t>
            </a:r>
          </a:p>
          <a:p>
            <a:pPr marL="452438" indent="0">
              <a:lnSpc>
                <a:spcPct val="110000"/>
              </a:lnSpc>
              <a:buFont typeface="Wingdings" pitchFamily="2" charset="2"/>
              <a:buNone/>
            </a:pPr>
            <a:r>
              <a:rPr lang="zh-TW" altLang="en-US" sz="2800" dirty="0" smtClean="0">
                <a:solidFill>
                  <a:srgbClr val="3333FF"/>
                </a:solidFill>
                <a:latin typeface="標楷體" pitchFamily="65" charset="-120"/>
                <a:ea typeface="標楷體" pitchFamily="65" charset="-120"/>
              </a:rPr>
              <a:t>今有一人入人園圃，竊其桃李。眾聞則非之，上為政者得則罰之。此何也？以虧人自利也。</a:t>
            </a:r>
          </a:p>
          <a:p>
            <a:pPr marL="495300" indent="-495300">
              <a:lnSpc>
                <a:spcPct val="110000"/>
              </a:lnSpc>
            </a:pPr>
            <a:r>
              <a:rPr lang="zh-TW" altLang="en-US" sz="2800" dirty="0" smtClean="0">
                <a:latin typeface="新細明體" pitchFamily="18" charset="-120"/>
              </a:rPr>
              <a:t>墨子：</a:t>
            </a:r>
          </a:p>
          <a:p>
            <a:pPr marL="495300" indent="-495300">
              <a:lnSpc>
                <a:spcPct val="110000"/>
              </a:lnSpc>
              <a:buFont typeface="Wingdings" pitchFamily="2" charset="2"/>
              <a:buNone/>
            </a:pPr>
            <a:r>
              <a:rPr lang="zh-TW" altLang="en-US" sz="2800" dirty="0" smtClean="0">
                <a:latin typeface="新細明體" pitchFamily="18" charset="-120"/>
              </a:rPr>
              <a:t>      財產權應該界定給提供生產性勞動的人，而非盜賊，因就社會整體言，生產性勞動能增加社會財富，</a:t>
            </a:r>
            <a:r>
              <a:rPr lang="zh-TW" altLang="en-US" sz="2800" dirty="0" smtClean="0"/>
              <a:t>盜竊只是轉移，非生產性。</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22238"/>
            <a:ext cx="7543800" cy="930498"/>
          </a:xfrm>
        </p:spPr>
        <p:txBody>
          <a:bodyPr/>
          <a:lstStyle/>
          <a:p>
            <a:r>
              <a:rPr lang="en-US" altLang="zh-TW" sz="4400" dirty="0" smtClean="0">
                <a:solidFill>
                  <a:srgbClr val="FF0000"/>
                </a:solidFill>
              </a:rPr>
              <a:t>2.  </a:t>
            </a:r>
            <a:r>
              <a:rPr lang="zh-TW" altLang="en-US" sz="4400" dirty="0" smtClean="0">
                <a:solidFill>
                  <a:srgbClr val="FF0000"/>
                </a:solidFill>
              </a:rPr>
              <a:t>寇</a:t>
            </a:r>
            <a:r>
              <a:rPr lang="zh-TW" altLang="en-US" sz="4400" dirty="0" smtClean="0">
                <a:solidFill>
                  <a:srgbClr val="FF0000"/>
                </a:solidFill>
              </a:rPr>
              <a:t>斯定理</a:t>
            </a:r>
            <a:endParaRPr lang="zh-TW" altLang="en-US" sz="4400" dirty="0">
              <a:solidFill>
                <a:srgbClr val="FF0000"/>
              </a:solidFill>
            </a:endParaRPr>
          </a:p>
        </p:txBody>
      </p:sp>
      <p:sp>
        <p:nvSpPr>
          <p:cNvPr id="3" name="內容版面配置區 2"/>
          <p:cNvSpPr>
            <a:spLocks noGrp="1"/>
          </p:cNvSpPr>
          <p:nvPr>
            <p:ph idx="1"/>
          </p:nvPr>
        </p:nvSpPr>
        <p:spPr>
          <a:xfrm>
            <a:off x="899592" y="1628800"/>
            <a:ext cx="7571184" cy="4358109"/>
          </a:xfrm>
        </p:spPr>
        <p:txBody>
          <a:bodyPr/>
          <a:lstStyle/>
          <a:p>
            <a:r>
              <a:rPr lang="zh-TW" altLang="en-US" dirty="0" smtClean="0"/>
              <a:t>寇斯</a:t>
            </a:r>
            <a:r>
              <a:rPr lang="zh-TW" altLang="en-US" dirty="0" smtClean="0"/>
              <a:t>傳奇</a:t>
            </a:r>
            <a:endParaRPr lang="en-US" altLang="zh-TW" dirty="0" smtClean="0"/>
          </a:p>
          <a:p>
            <a:pPr marL="858837" lvl="1" indent="-514350">
              <a:buFont typeface="+mj-lt"/>
              <a:buAutoNum type="arabicParenR"/>
            </a:pPr>
            <a:r>
              <a:rPr lang="zh-TW" altLang="en-US" sz="2800" dirty="0" smtClean="0"/>
              <a:t>廠商的本質</a:t>
            </a:r>
            <a:endParaRPr lang="en-US" altLang="zh-TW" sz="2800" dirty="0" smtClean="0"/>
          </a:p>
          <a:p>
            <a:pPr marL="858837" lvl="1" indent="-514350">
              <a:buFont typeface="+mj-lt"/>
              <a:buAutoNum type="arabicParenR"/>
            </a:pPr>
            <a:r>
              <a:rPr lang="zh-TW" altLang="en-US" sz="2800" dirty="0" smtClean="0"/>
              <a:t>社會的</a:t>
            </a:r>
            <a:r>
              <a:rPr lang="zh-TW" altLang="en-US" sz="2800" dirty="0" smtClean="0"/>
              <a:t>成本</a:t>
            </a:r>
            <a:endParaRPr lang="en-US" altLang="zh-TW" sz="2800" dirty="0" smtClean="0"/>
          </a:p>
          <a:p>
            <a:pPr marL="858837" lvl="1" indent="-514350">
              <a:buFont typeface="+mj-lt"/>
              <a:buAutoNum type="arabicParenR"/>
            </a:pPr>
            <a:r>
              <a:rPr lang="zh-TW" altLang="en-US" sz="2800" dirty="0" smtClean="0"/>
              <a:t>新制度</a:t>
            </a:r>
            <a:r>
              <a:rPr lang="zh-TW" altLang="en-US" sz="2800" dirty="0" smtClean="0"/>
              <a:t>經濟學</a:t>
            </a:r>
            <a:endParaRPr lang="en-US" altLang="zh-TW" sz="2800" dirty="0" smtClean="0"/>
          </a:p>
          <a:p>
            <a:pPr marL="858837" lvl="1" indent="-514350">
              <a:buFont typeface="+mj-lt"/>
              <a:buAutoNum type="arabicParenR"/>
            </a:pPr>
            <a:r>
              <a:rPr lang="zh-TW" altLang="en-US" sz="2800" dirty="0" smtClean="0"/>
              <a:t>制度與法律</a:t>
            </a:r>
            <a:endParaRPr lang="zh-TW" altLang="en-US" sz="2800" dirty="0"/>
          </a:p>
        </p:txBody>
      </p:sp>
      <p:sp>
        <p:nvSpPr>
          <p:cNvPr id="4" name="投影片編號版面配置區 3"/>
          <p:cNvSpPr>
            <a:spLocks noGrp="1"/>
          </p:cNvSpPr>
          <p:nvPr>
            <p:ph type="sldNum" sz="quarter" idx="12"/>
          </p:nvPr>
        </p:nvSpPr>
        <p:spPr/>
        <p:txBody>
          <a:bodyPr/>
          <a:lstStyle/>
          <a:p>
            <a:pPr>
              <a:defRPr/>
            </a:pPr>
            <a:fld id="{F077E61A-4112-44F8-A86F-E59A124C4FE1}" type="slidenum">
              <a:rPr lang="zh-TW" altLang="en-US" smtClean="0"/>
              <a:pPr>
                <a:defRPr/>
              </a:pPr>
              <a:t>11</a:t>
            </a:fld>
            <a:endParaRPr lang="en-US" altLang="zh-TW"/>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C60C3E07-D542-4AB5-A694-50F3B388E177}" type="slidenum">
              <a:rPr lang="zh-TW" altLang="en-US"/>
              <a:pPr>
                <a:defRPr/>
              </a:pPr>
              <a:t>12</a:t>
            </a:fld>
            <a:endParaRPr lang="en-US" altLang="zh-TW"/>
          </a:p>
        </p:txBody>
      </p:sp>
      <p:sp>
        <p:nvSpPr>
          <p:cNvPr id="121858" name="Rectangle 2"/>
          <p:cNvSpPr>
            <a:spLocks noGrp="1" noChangeArrowheads="1"/>
          </p:cNvSpPr>
          <p:nvPr>
            <p:ph type="title"/>
          </p:nvPr>
        </p:nvSpPr>
        <p:spPr>
          <a:xfrm>
            <a:off x="457200" y="122238"/>
            <a:ext cx="7427913" cy="1003300"/>
          </a:xfrm>
        </p:spPr>
        <p:txBody>
          <a:bodyPr/>
          <a:lstStyle/>
          <a:p>
            <a:r>
              <a:rPr lang="en-US" altLang="zh-TW" sz="4000" dirty="0" smtClean="0">
                <a:solidFill>
                  <a:srgbClr val="660066"/>
                </a:solidFill>
                <a:latin typeface="+mn-lt"/>
              </a:rPr>
              <a:t>2.1  </a:t>
            </a:r>
            <a:r>
              <a:rPr lang="zh-TW" altLang="en-US" sz="4000" dirty="0" smtClean="0">
                <a:solidFill>
                  <a:srgbClr val="660066"/>
                </a:solidFill>
                <a:latin typeface="+mn-lt"/>
              </a:rPr>
              <a:t>荊</a:t>
            </a:r>
            <a:r>
              <a:rPr lang="zh-TW" altLang="en-US" sz="4000" dirty="0" smtClean="0">
                <a:solidFill>
                  <a:srgbClr val="660066"/>
                </a:solidFill>
                <a:latin typeface="+mn-lt"/>
              </a:rPr>
              <a:t>人遺弓</a:t>
            </a:r>
            <a:endParaRPr lang="en-US" altLang="zh-TW" sz="4000" dirty="0" smtClean="0">
              <a:solidFill>
                <a:srgbClr val="660066"/>
              </a:solidFill>
              <a:latin typeface="+mn-lt"/>
            </a:endParaRPr>
          </a:p>
        </p:txBody>
      </p:sp>
      <p:sp>
        <p:nvSpPr>
          <p:cNvPr id="121859" name="Rectangle 3"/>
          <p:cNvSpPr>
            <a:spLocks noGrp="1" noChangeArrowheads="1"/>
          </p:cNvSpPr>
          <p:nvPr>
            <p:ph type="body" idx="1"/>
          </p:nvPr>
        </p:nvSpPr>
        <p:spPr>
          <a:xfrm>
            <a:off x="611188" y="1628775"/>
            <a:ext cx="8281987" cy="4502150"/>
          </a:xfrm>
        </p:spPr>
        <p:txBody>
          <a:bodyPr/>
          <a:lstStyle/>
          <a:p>
            <a:pPr marL="571500" indent="-571500">
              <a:lnSpc>
                <a:spcPct val="120000"/>
              </a:lnSpc>
            </a:pPr>
            <a:r>
              <a:rPr lang="en-US" altLang="zh-TW" sz="2800" dirty="0" smtClean="0"/>
              <a:t>《</a:t>
            </a:r>
            <a:r>
              <a:rPr lang="zh-TW" altLang="en-US" sz="2800" dirty="0" smtClean="0"/>
              <a:t>呂氏春秋</a:t>
            </a:r>
            <a:r>
              <a:rPr lang="en-US" altLang="zh-TW" sz="2800" dirty="0" smtClean="0"/>
              <a:t>‧</a:t>
            </a:r>
            <a:r>
              <a:rPr lang="zh-TW" altLang="en-US" sz="2800" dirty="0" smtClean="0"/>
              <a:t>孟春紀貴公篇</a:t>
            </a:r>
            <a:r>
              <a:rPr lang="en-US" altLang="zh-TW" sz="2800" dirty="0" smtClean="0"/>
              <a:t>》:</a:t>
            </a:r>
          </a:p>
          <a:p>
            <a:pPr marL="539750" indent="-1588">
              <a:lnSpc>
                <a:spcPct val="120000"/>
              </a:lnSpc>
              <a:buFont typeface="Wingdings" pitchFamily="2" charset="2"/>
              <a:buNone/>
            </a:pPr>
            <a:r>
              <a:rPr lang="zh-TW" altLang="en-US" sz="2800" b="1" dirty="0" smtClean="0">
                <a:solidFill>
                  <a:srgbClr val="3333FF"/>
                </a:solidFill>
                <a:ea typeface="標楷體" pitchFamily="65" charset="-120"/>
              </a:rPr>
              <a:t>荊人有遺弓者，而不肯索，曰：「荊人遺之，荊人得之，又何索焉？」孔子聞之曰：「去其</a:t>
            </a:r>
            <a:r>
              <a:rPr lang="en-US" altLang="zh-TW" sz="2800" b="1" dirty="0" smtClean="0">
                <a:solidFill>
                  <a:srgbClr val="3333FF"/>
                </a:solidFill>
                <a:ea typeface="標楷體" pitchFamily="65" charset="-120"/>
              </a:rPr>
              <a:t>『</a:t>
            </a:r>
            <a:r>
              <a:rPr lang="zh-TW" altLang="en-US" sz="2800" b="1" dirty="0" smtClean="0">
                <a:solidFill>
                  <a:srgbClr val="3333FF"/>
                </a:solidFill>
                <a:ea typeface="標楷體" pitchFamily="65" charset="-120"/>
              </a:rPr>
              <a:t>荊</a:t>
            </a:r>
            <a:r>
              <a:rPr lang="en-US" altLang="zh-TW" sz="2800" b="1" dirty="0" smtClean="0">
                <a:solidFill>
                  <a:srgbClr val="3333FF"/>
                </a:solidFill>
                <a:ea typeface="標楷體" pitchFamily="65" charset="-120"/>
              </a:rPr>
              <a:t>』</a:t>
            </a:r>
            <a:r>
              <a:rPr lang="zh-TW" altLang="en-US" sz="2800" b="1" dirty="0" smtClean="0">
                <a:solidFill>
                  <a:srgbClr val="3333FF"/>
                </a:solidFill>
                <a:ea typeface="標楷體" pitchFamily="65" charset="-120"/>
              </a:rPr>
              <a:t>而可矣。」老聃聞之曰：「去其</a:t>
            </a:r>
            <a:r>
              <a:rPr lang="en-US" altLang="zh-TW" sz="2800" b="1" dirty="0" smtClean="0">
                <a:solidFill>
                  <a:srgbClr val="3333FF"/>
                </a:solidFill>
                <a:ea typeface="標楷體" pitchFamily="65" charset="-120"/>
              </a:rPr>
              <a:t>『</a:t>
            </a:r>
            <a:r>
              <a:rPr lang="zh-TW" altLang="en-US" sz="2800" b="1" dirty="0" smtClean="0">
                <a:solidFill>
                  <a:srgbClr val="3333FF"/>
                </a:solidFill>
                <a:ea typeface="標楷體" pitchFamily="65" charset="-120"/>
              </a:rPr>
              <a:t>人</a:t>
            </a:r>
            <a:r>
              <a:rPr lang="en-US" altLang="zh-TW" sz="2800" b="1" dirty="0" smtClean="0">
                <a:solidFill>
                  <a:srgbClr val="3333FF"/>
                </a:solidFill>
                <a:ea typeface="標楷體" pitchFamily="65" charset="-120"/>
              </a:rPr>
              <a:t>』</a:t>
            </a:r>
            <a:r>
              <a:rPr lang="zh-TW" altLang="en-US" sz="2800" b="1" dirty="0" smtClean="0">
                <a:solidFill>
                  <a:srgbClr val="3333FF"/>
                </a:solidFill>
                <a:ea typeface="標楷體" pitchFamily="65" charset="-120"/>
              </a:rPr>
              <a:t>而可矣。」</a:t>
            </a:r>
          </a:p>
          <a:p>
            <a:pPr marL="839788" lvl="1" indent="-495300">
              <a:lnSpc>
                <a:spcPct val="120000"/>
              </a:lnSpc>
              <a:buSzTx/>
              <a:buFont typeface="Wingdings" pitchFamily="2" charset="2"/>
              <a:buAutoNum type="arabicParenR"/>
            </a:pPr>
            <a:r>
              <a:rPr lang="zh-TW" altLang="en-US" sz="2800" dirty="0" smtClean="0"/>
              <a:t>孔子：「人遺之，人得之，又何索焉？」 </a:t>
            </a:r>
          </a:p>
          <a:p>
            <a:pPr marL="839788" lvl="1" indent="-495300">
              <a:lnSpc>
                <a:spcPct val="120000"/>
              </a:lnSpc>
              <a:buSzTx/>
              <a:buFont typeface="Wingdings" pitchFamily="2" charset="2"/>
              <a:buAutoNum type="arabicParenR"/>
            </a:pPr>
            <a:r>
              <a:rPr lang="zh-TW" altLang="en-US" sz="2800" dirty="0" smtClean="0"/>
              <a:t>老子：「荊遺之，荊得之，又何索焉？」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950A1CB2-71B2-44F0-A44D-92CB4F6EF459}" type="slidenum">
              <a:rPr lang="zh-TW" altLang="en-US"/>
              <a:pPr>
                <a:defRPr/>
              </a:pPr>
              <a:t>13</a:t>
            </a:fld>
            <a:endParaRPr lang="en-US" altLang="zh-TW"/>
          </a:p>
        </p:txBody>
      </p:sp>
      <p:sp>
        <p:nvSpPr>
          <p:cNvPr id="124930" name="Rectangle 2"/>
          <p:cNvSpPr>
            <a:spLocks noGrp="1" noChangeArrowheads="1"/>
          </p:cNvSpPr>
          <p:nvPr>
            <p:ph type="title"/>
          </p:nvPr>
        </p:nvSpPr>
        <p:spPr>
          <a:xfrm>
            <a:off x="457200" y="122238"/>
            <a:ext cx="7499350" cy="930275"/>
          </a:xfrm>
        </p:spPr>
        <p:txBody>
          <a:bodyPr/>
          <a:lstStyle/>
          <a:p>
            <a:r>
              <a:rPr lang="en-US" altLang="zh-TW" sz="4000" dirty="0" smtClean="0">
                <a:solidFill>
                  <a:srgbClr val="660066"/>
                </a:solidFill>
                <a:latin typeface="+mn-lt"/>
              </a:rPr>
              <a:t>2.2  </a:t>
            </a:r>
            <a:r>
              <a:rPr lang="zh-TW" altLang="en-US" sz="4000" dirty="0" smtClean="0">
                <a:solidFill>
                  <a:srgbClr val="660066"/>
                </a:solidFill>
                <a:latin typeface="+mn-lt"/>
              </a:rPr>
              <a:t>釋放</a:t>
            </a:r>
            <a:r>
              <a:rPr lang="zh-TW" altLang="en-US" sz="4000" dirty="0" smtClean="0">
                <a:solidFill>
                  <a:srgbClr val="660066"/>
                </a:solidFill>
                <a:latin typeface="+mn-lt"/>
              </a:rPr>
              <a:t>火花的權利</a:t>
            </a:r>
          </a:p>
        </p:txBody>
      </p:sp>
      <p:sp>
        <p:nvSpPr>
          <p:cNvPr id="124931" name="Rectangle 3"/>
          <p:cNvSpPr>
            <a:spLocks noGrp="1" noChangeArrowheads="1"/>
          </p:cNvSpPr>
          <p:nvPr>
            <p:ph type="body" idx="1"/>
          </p:nvPr>
        </p:nvSpPr>
        <p:spPr>
          <a:xfrm>
            <a:off x="539751" y="1556792"/>
            <a:ext cx="7992690" cy="4680496"/>
          </a:xfrm>
        </p:spPr>
        <p:txBody>
          <a:bodyPr/>
          <a:lstStyle/>
          <a:p>
            <a:pPr marL="571500" indent="-571500">
              <a:lnSpc>
                <a:spcPct val="110000"/>
              </a:lnSpc>
            </a:pPr>
            <a:r>
              <a:rPr lang="zh-TW" altLang="en-US" sz="2800" dirty="0" smtClean="0"/>
              <a:t>情境：早期火車的動力來自燃煤，行駛中要不斷添加煤，不可避免地，火花會飄散到鐵路附近農莊，可能釀成火災，把沿線作物燒光。</a:t>
            </a:r>
          </a:p>
          <a:p>
            <a:pPr marL="571500" indent="-571500">
              <a:lnSpc>
                <a:spcPct val="110000"/>
              </a:lnSpc>
            </a:pPr>
            <a:r>
              <a:rPr lang="zh-TW" altLang="en-US" sz="2800" dirty="0" smtClean="0"/>
              <a:t>避免損失的方式：</a:t>
            </a:r>
          </a:p>
          <a:p>
            <a:pPr marL="839788" lvl="1" indent="-495300">
              <a:lnSpc>
                <a:spcPct val="110000"/>
              </a:lnSpc>
              <a:buClr>
                <a:srgbClr val="135322"/>
              </a:buClr>
              <a:buSzTx/>
              <a:buFont typeface="Wingdings" pitchFamily="2" charset="2"/>
              <a:buAutoNum type="arabicParenR"/>
            </a:pPr>
            <a:r>
              <a:rPr lang="zh-TW" altLang="en-US" sz="2800" dirty="0" smtClean="0"/>
              <a:t>鐵路公司投資設備，避免火花竄出。</a:t>
            </a:r>
          </a:p>
          <a:p>
            <a:pPr marL="839788" lvl="1" indent="-495300">
              <a:lnSpc>
                <a:spcPct val="110000"/>
              </a:lnSpc>
              <a:buClr>
                <a:srgbClr val="135322"/>
              </a:buClr>
              <a:buSzTx/>
              <a:buFont typeface="Wingdings" pitchFamily="2" charset="2"/>
              <a:buAutoNum type="arabicParenR"/>
            </a:pPr>
            <a:r>
              <a:rPr lang="zh-TW" altLang="en-US" sz="2800" dirty="0" smtClean="0"/>
              <a:t>農民不要利用鐵路沿線附近的私有土地。</a:t>
            </a:r>
          </a:p>
          <a:p>
            <a:pPr marL="571500" indent="-571500">
              <a:lnSpc>
                <a:spcPct val="110000"/>
              </a:lnSpc>
            </a:pPr>
            <a:r>
              <a:rPr lang="zh-TW" altLang="en-US" sz="2800" dirty="0" smtClean="0"/>
              <a:t>問題：「釋放火花的權利」可界定給鐵路公司，也可以界定給農民。哪種界定方式最能增加社會財富？</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12D0B4FD-DD34-4611-8BA6-3C60ECD1C953}" type="slidenum">
              <a:rPr lang="zh-TW" altLang="en-US"/>
              <a:pPr>
                <a:defRPr/>
              </a:pPr>
              <a:t>14</a:t>
            </a:fld>
            <a:endParaRPr lang="en-US" altLang="zh-TW"/>
          </a:p>
        </p:txBody>
      </p:sp>
      <p:sp>
        <p:nvSpPr>
          <p:cNvPr id="125954" name="Rectangle 2"/>
          <p:cNvSpPr>
            <a:spLocks noGrp="1" noChangeArrowheads="1"/>
          </p:cNvSpPr>
          <p:nvPr>
            <p:ph type="title"/>
          </p:nvPr>
        </p:nvSpPr>
        <p:spPr>
          <a:xfrm>
            <a:off x="457200" y="122238"/>
            <a:ext cx="7499350" cy="1003300"/>
          </a:xfrm>
        </p:spPr>
        <p:txBody>
          <a:bodyPr/>
          <a:lstStyle/>
          <a:p>
            <a:r>
              <a:rPr lang="en-US" altLang="zh-TW" sz="4000" dirty="0" smtClean="0">
                <a:solidFill>
                  <a:srgbClr val="660066"/>
                </a:solidFill>
                <a:latin typeface="+mn-lt"/>
              </a:rPr>
              <a:t>2-1 </a:t>
            </a:r>
            <a:r>
              <a:rPr lang="zh-TW" altLang="en-US" sz="4000" dirty="0" smtClean="0">
                <a:solidFill>
                  <a:srgbClr val="660066"/>
                </a:solidFill>
                <a:latin typeface="+mn-lt"/>
              </a:rPr>
              <a:t>界定給鐵路公司</a:t>
            </a:r>
          </a:p>
        </p:txBody>
      </p:sp>
      <p:sp>
        <p:nvSpPr>
          <p:cNvPr id="125955" name="Rectangle 3"/>
          <p:cNvSpPr>
            <a:spLocks noGrp="1" noChangeArrowheads="1"/>
          </p:cNvSpPr>
          <p:nvPr>
            <p:ph type="body" idx="1"/>
          </p:nvPr>
        </p:nvSpPr>
        <p:spPr>
          <a:xfrm>
            <a:off x="611188" y="1484783"/>
            <a:ext cx="7345187" cy="4248473"/>
          </a:xfrm>
        </p:spPr>
        <p:txBody>
          <a:bodyPr/>
          <a:lstStyle/>
          <a:p>
            <a:pPr marL="571500" indent="-571500">
              <a:lnSpc>
                <a:spcPct val="110000"/>
              </a:lnSpc>
              <a:buClr>
                <a:srgbClr val="800000"/>
              </a:buClr>
              <a:buSzTx/>
            </a:pPr>
            <a:r>
              <a:rPr lang="zh-TW" altLang="en-US" sz="2800" dirty="0" smtClean="0"/>
              <a:t>若釋放火花的權利屬於鐵路公司：鐵路公司不必賠償火災對農作的損失。</a:t>
            </a:r>
            <a:endParaRPr lang="en-US" altLang="zh-TW" sz="2800" dirty="0" smtClean="0"/>
          </a:p>
          <a:p>
            <a:pPr marL="571500" indent="-571500">
              <a:lnSpc>
                <a:spcPct val="110000"/>
              </a:lnSpc>
              <a:buClr>
                <a:srgbClr val="800000"/>
              </a:buClr>
              <a:buSzTx/>
            </a:pPr>
            <a:r>
              <a:rPr lang="zh-TW" altLang="en-US" sz="2800" dirty="0" smtClean="0"/>
              <a:t>結果：</a:t>
            </a:r>
          </a:p>
          <a:p>
            <a:pPr marL="839788" lvl="1" indent="-495300">
              <a:lnSpc>
                <a:spcPct val="110000"/>
              </a:lnSpc>
              <a:buClr>
                <a:srgbClr val="135322"/>
              </a:buClr>
              <a:buSzTx/>
              <a:buFont typeface="Wingdings" pitchFamily="2" charset="2"/>
              <a:buAutoNum type="circleNumWdWhitePlain"/>
            </a:pPr>
            <a:r>
              <a:rPr lang="zh-TW" altLang="en-US" sz="2800" dirty="0" smtClean="0"/>
              <a:t>鐵路公司會釋放火花；農夫不再利用鐵路沿線土地。</a:t>
            </a:r>
          </a:p>
          <a:p>
            <a:pPr marL="839788" lvl="1" indent="-495300">
              <a:lnSpc>
                <a:spcPct val="110000"/>
              </a:lnSpc>
              <a:buClr>
                <a:srgbClr val="135322"/>
              </a:buClr>
              <a:buSzTx/>
              <a:buFont typeface="Wingdings" pitchFamily="2" charset="2"/>
              <a:buAutoNum type="circleNumWdWhitePlain"/>
            </a:pPr>
            <a:r>
              <a:rPr lang="zh-TW" altLang="en-US" sz="2800" dirty="0" smtClean="0"/>
              <a:t>鐵路公司省下投資於火花捕捉器的費用；農夫減少收成。</a:t>
            </a:r>
          </a:p>
          <a:p>
            <a:pPr marL="839788" lvl="1" indent="-495300">
              <a:lnSpc>
                <a:spcPct val="110000"/>
              </a:lnSpc>
              <a:buClr>
                <a:srgbClr val="135322"/>
              </a:buClr>
              <a:buSzTx/>
              <a:buFont typeface="Wingdings" pitchFamily="2" charset="2"/>
              <a:buAutoNum type="circleNumWdWhitePlain"/>
            </a:pPr>
            <a:endParaRPr lang="en-US" altLang="zh-TW" sz="28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12D0B4FD-DD34-4611-8BA6-3C60ECD1C953}" type="slidenum">
              <a:rPr lang="zh-TW" altLang="en-US"/>
              <a:pPr>
                <a:defRPr/>
              </a:pPr>
              <a:t>15</a:t>
            </a:fld>
            <a:endParaRPr lang="en-US" altLang="zh-TW"/>
          </a:p>
        </p:txBody>
      </p:sp>
      <p:sp>
        <p:nvSpPr>
          <p:cNvPr id="125954" name="Rectangle 2"/>
          <p:cNvSpPr>
            <a:spLocks noGrp="1" noChangeArrowheads="1"/>
          </p:cNvSpPr>
          <p:nvPr>
            <p:ph type="title"/>
          </p:nvPr>
        </p:nvSpPr>
        <p:spPr>
          <a:xfrm>
            <a:off x="457200" y="122238"/>
            <a:ext cx="7499350" cy="1003300"/>
          </a:xfrm>
        </p:spPr>
        <p:txBody>
          <a:bodyPr/>
          <a:lstStyle/>
          <a:p>
            <a:r>
              <a:rPr lang="en-US" altLang="zh-TW" sz="4000" dirty="0" smtClean="0">
                <a:solidFill>
                  <a:srgbClr val="660066"/>
                </a:solidFill>
                <a:latin typeface="+mn-lt"/>
              </a:rPr>
              <a:t>2-2</a:t>
            </a:r>
            <a:r>
              <a:rPr lang="zh-TW" altLang="en-US" sz="4000" dirty="0" smtClean="0">
                <a:solidFill>
                  <a:srgbClr val="660066"/>
                </a:solidFill>
                <a:latin typeface="+mn-lt"/>
              </a:rPr>
              <a:t> </a:t>
            </a:r>
            <a:r>
              <a:rPr lang="zh-TW" altLang="en-US" sz="4000" dirty="0" smtClean="0">
                <a:solidFill>
                  <a:srgbClr val="660066"/>
                </a:solidFill>
              </a:rPr>
              <a:t>界定給農夫</a:t>
            </a:r>
            <a:endParaRPr lang="zh-TW" altLang="en-US" sz="4000" dirty="0" smtClean="0">
              <a:solidFill>
                <a:srgbClr val="660066"/>
              </a:solidFill>
              <a:latin typeface="+mn-lt"/>
            </a:endParaRPr>
          </a:p>
        </p:txBody>
      </p:sp>
      <p:sp>
        <p:nvSpPr>
          <p:cNvPr id="125955" name="Rectangle 3"/>
          <p:cNvSpPr>
            <a:spLocks noGrp="1" noChangeArrowheads="1"/>
          </p:cNvSpPr>
          <p:nvPr>
            <p:ph type="body" idx="1"/>
          </p:nvPr>
        </p:nvSpPr>
        <p:spPr>
          <a:xfrm>
            <a:off x="611189" y="1484783"/>
            <a:ext cx="7417195" cy="4392489"/>
          </a:xfrm>
        </p:spPr>
        <p:txBody>
          <a:bodyPr/>
          <a:lstStyle/>
          <a:p>
            <a:pPr marL="571500" indent="-571500">
              <a:lnSpc>
                <a:spcPct val="110000"/>
              </a:lnSpc>
              <a:buClr>
                <a:srgbClr val="800000"/>
              </a:buClr>
              <a:buSzTx/>
            </a:pPr>
            <a:r>
              <a:rPr lang="zh-TW" altLang="en-US" sz="2800" dirty="0" smtClean="0"/>
              <a:t>若釋放火花的權利屬於農夫：鐵路公司必須賠償火災對農作的損失。</a:t>
            </a:r>
            <a:endParaRPr lang="en-US" altLang="zh-TW" sz="2800" dirty="0" smtClean="0"/>
          </a:p>
          <a:p>
            <a:pPr marL="571500" indent="-571500">
              <a:lnSpc>
                <a:spcPct val="110000"/>
              </a:lnSpc>
              <a:buClr>
                <a:srgbClr val="800000"/>
              </a:buClr>
              <a:buSzTx/>
            </a:pPr>
            <a:r>
              <a:rPr lang="zh-TW" altLang="en-US" sz="2800" dirty="0" smtClean="0"/>
              <a:t>結果：</a:t>
            </a:r>
          </a:p>
          <a:p>
            <a:pPr marL="839788" lvl="1" indent="-495300">
              <a:lnSpc>
                <a:spcPct val="110000"/>
              </a:lnSpc>
              <a:buClr>
                <a:srgbClr val="135322"/>
              </a:buClr>
              <a:buSzTx/>
              <a:buFont typeface="Wingdings" pitchFamily="2" charset="2"/>
              <a:buAutoNum type="circleNumWdWhitePlain"/>
            </a:pPr>
            <a:r>
              <a:rPr lang="zh-TW" altLang="en-US" sz="2800" dirty="0" smtClean="0"/>
              <a:t>農夫利用鐵路沿線土地耕作；鐵路公司投資火花捕捉器。</a:t>
            </a:r>
            <a:endParaRPr lang="en-US" altLang="zh-TW" sz="2800" dirty="0" smtClean="0"/>
          </a:p>
          <a:p>
            <a:pPr marL="839788" lvl="1" indent="-495300">
              <a:lnSpc>
                <a:spcPct val="110000"/>
              </a:lnSpc>
              <a:buClr>
                <a:srgbClr val="135322"/>
              </a:buClr>
              <a:buSzTx/>
              <a:buFont typeface="Wingdings" pitchFamily="2" charset="2"/>
              <a:buAutoNum type="circleNumWdWhitePlain"/>
            </a:pPr>
            <a:r>
              <a:rPr lang="zh-TW" altLang="en-US" sz="2800" dirty="0" smtClean="0"/>
              <a:t>鐵路公司多花資金於投資；農夫多享耕作收益。</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93CF1B58-3488-4870-B51C-52D450050767}" type="slidenum">
              <a:rPr lang="zh-TW" altLang="en-US"/>
              <a:pPr>
                <a:defRPr/>
              </a:pPr>
              <a:t>16</a:t>
            </a:fld>
            <a:endParaRPr lang="en-US" altLang="zh-TW"/>
          </a:p>
        </p:txBody>
      </p:sp>
      <p:sp>
        <p:nvSpPr>
          <p:cNvPr id="151554" name="Rectangle 2"/>
          <p:cNvSpPr>
            <a:spLocks noGrp="1" noChangeArrowheads="1"/>
          </p:cNvSpPr>
          <p:nvPr>
            <p:ph type="title"/>
          </p:nvPr>
        </p:nvSpPr>
        <p:spPr>
          <a:xfrm>
            <a:off x="457200" y="122238"/>
            <a:ext cx="7543800" cy="930275"/>
          </a:xfrm>
        </p:spPr>
        <p:txBody>
          <a:bodyPr/>
          <a:lstStyle/>
          <a:p>
            <a:r>
              <a:rPr lang="en-US" altLang="zh-TW" sz="4000" dirty="0" smtClean="0">
                <a:solidFill>
                  <a:srgbClr val="660066"/>
                </a:solidFill>
                <a:latin typeface="+mn-lt"/>
              </a:rPr>
              <a:t>2-3  </a:t>
            </a:r>
            <a:r>
              <a:rPr lang="zh-TW" altLang="en-US" sz="4000" dirty="0" smtClean="0">
                <a:solidFill>
                  <a:srgbClr val="660066"/>
                </a:solidFill>
                <a:latin typeface="+mn-lt"/>
              </a:rPr>
              <a:t>更精細的計算</a:t>
            </a:r>
          </a:p>
        </p:txBody>
      </p:sp>
      <p:sp>
        <p:nvSpPr>
          <p:cNvPr id="151555" name="Rectangle 3"/>
          <p:cNvSpPr>
            <a:spLocks noGrp="1" noChangeArrowheads="1"/>
          </p:cNvSpPr>
          <p:nvPr>
            <p:ph type="body" idx="1"/>
          </p:nvPr>
        </p:nvSpPr>
        <p:spPr>
          <a:xfrm>
            <a:off x="539552" y="1484784"/>
            <a:ext cx="8280722" cy="5040560"/>
          </a:xfrm>
        </p:spPr>
        <p:txBody>
          <a:bodyPr/>
          <a:lstStyle/>
          <a:p>
            <a:pPr marL="571500" indent="-571500">
              <a:lnSpc>
                <a:spcPct val="90000"/>
              </a:lnSpc>
            </a:pPr>
            <a:r>
              <a:rPr lang="zh-TW" altLang="en-US" sz="2800" dirty="0" smtClean="0"/>
              <a:t>令鐵路公司產出 </a:t>
            </a:r>
            <a:r>
              <a:rPr lang="en-US" altLang="zh-TW" sz="2800" dirty="0" smtClean="0"/>
              <a:t>Y</a:t>
            </a:r>
            <a:r>
              <a:rPr lang="zh-TW" altLang="en-US" sz="2800" dirty="0" smtClean="0"/>
              <a:t>，投資火花捕捉器的支出 </a:t>
            </a:r>
            <a:r>
              <a:rPr lang="en-US" altLang="zh-TW" sz="2800" dirty="0" smtClean="0"/>
              <a:t>R</a:t>
            </a:r>
            <a:r>
              <a:rPr lang="zh-TW" altLang="en-US" sz="2800" dirty="0" smtClean="0"/>
              <a:t>，農民作物收入</a:t>
            </a:r>
            <a:r>
              <a:rPr lang="en-US" altLang="zh-TW" sz="2800" dirty="0" smtClean="0"/>
              <a:t>F</a:t>
            </a:r>
            <a:r>
              <a:rPr lang="zh-TW" altLang="en-US" sz="2800" dirty="0" smtClean="0"/>
              <a:t>（與火災有關部分）。</a:t>
            </a:r>
            <a:endParaRPr lang="en-US" altLang="zh-TW" sz="2800" dirty="0" smtClean="0"/>
          </a:p>
          <a:p>
            <a:pPr marL="571500" indent="-571500">
              <a:lnSpc>
                <a:spcPct val="90000"/>
              </a:lnSpc>
              <a:buSzTx/>
              <a:buFont typeface="Wingdings" pitchFamily="2" charset="2"/>
              <a:buAutoNum type="arabicParenR"/>
            </a:pPr>
            <a:r>
              <a:rPr lang="zh-TW" altLang="en-US" sz="2800" dirty="0" smtClean="0"/>
              <a:t>若界定給鐵路公司：</a:t>
            </a:r>
          </a:p>
          <a:p>
            <a:pPr marL="1131888" lvl="2" indent="-438150">
              <a:lnSpc>
                <a:spcPct val="90000"/>
              </a:lnSpc>
              <a:buClr>
                <a:srgbClr val="135322"/>
              </a:buClr>
              <a:buSzTx/>
              <a:buFont typeface="Wingdings" pitchFamily="2" charset="2"/>
              <a:buAutoNum type="circleNumWdWhitePlain"/>
            </a:pPr>
            <a:r>
              <a:rPr lang="zh-TW" altLang="en-US" sz="2800" dirty="0" smtClean="0"/>
              <a:t>鐵路公司不投資火花捕捉器，釋放火花，而農夫不利用鐵路沿線土地。 </a:t>
            </a:r>
          </a:p>
          <a:p>
            <a:pPr marL="1131888" lvl="2" indent="-438150">
              <a:lnSpc>
                <a:spcPct val="90000"/>
              </a:lnSpc>
              <a:buClr>
                <a:srgbClr val="135322"/>
              </a:buClr>
              <a:buSzTx/>
              <a:buFont typeface="Wingdings" pitchFamily="2" charset="2"/>
              <a:buAutoNum type="circleNumWdWhitePlain"/>
            </a:pPr>
            <a:r>
              <a:rPr lang="zh-TW" altLang="en-US" sz="2800" dirty="0" smtClean="0"/>
              <a:t>社會產出 </a:t>
            </a:r>
            <a:r>
              <a:rPr lang="en-US" altLang="zh-TW" sz="2800" dirty="0" smtClean="0"/>
              <a:t>Y</a:t>
            </a:r>
            <a:r>
              <a:rPr lang="zh-TW" altLang="en-US" sz="2800" dirty="0" smtClean="0"/>
              <a:t>。</a:t>
            </a:r>
          </a:p>
          <a:p>
            <a:pPr marL="571500" indent="-571500">
              <a:lnSpc>
                <a:spcPct val="90000"/>
              </a:lnSpc>
              <a:buSzTx/>
              <a:buFont typeface="Wingdings" pitchFamily="2" charset="2"/>
              <a:buAutoNum type="arabicParenR"/>
            </a:pPr>
            <a:r>
              <a:rPr lang="zh-TW" altLang="en-US" sz="2800" dirty="0" smtClean="0"/>
              <a:t>若界定給農民：</a:t>
            </a:r>
          </a:p>
          <a:p>
            <a:pPr marL="1131888" lvl="2" indent="-438150">
              <a:lnSpc>
                <a:spcPct val="90000"/>
              </a:lnSpc>
              <a:buClr>
                <a:srgbClr val="135322"/>
              </a:buClr>
              <a:buSzTx/>
              <a:buFont typeface="Wingdings" pitchFamily="2" charset="2"/>
              <a:buAutoNum type="circleNumWdWhitePlain"/>
            </a:pPr>
            <a:r>
              <a:rPr lang="zh-TW" altLang="en-US" sz="2800" dirty="0" smtClean="0"/>
              <a:t>鐵路公司投資火花捕捉器，不釋放火花，農夫利用鐵路沿線土地。</a:t>
            </a:r>
          </a:p>
          <a:p>
            <a:pPr marL="1131888" lvl="2" indent="-438150">
              <a:lnSpc>
                <a:spcPct val="90000"/>
              </a:lnSpc>
              <a:buClr>
                <a:srgbClr val="135322"/>
              </a:buClr>
              <a:buSzTx/>
              <a:buFont typeface="Wingdings" pitchFamily="2" charset="2"/>
              <a:buAutoNum type="circleNumWdWhitePlain"/>
            </a:pPr>
            <a:r>
              <a:rPr lang="zh-TW" altLang="en-US" sz="2800" dirty="0" smtClean="0"/>
              <a:t>社會產出 </a:t>
            </a:r>
            <a:r>
              <a:rPr lang="en-US" altLang="zh-TW" sz="2800" dirty="0" smtClean="0"/>
              <a:t>Y+(F-R)</a:t>
            </a:r>
            <a:r>
              <a:rPr lang="zh-TW" altLang="en-US" sz="2800" dirty="0" smtClean="0"/>
              <a:t>。</a:t>
            </a:r>
          </a:p>
          <a:p>
            <a:pPr marL="571500" indent="-571500">
              <a:lnSpc>
                <a:spcPct val="90000"/>
              </a:lnSpc>
            </a:pPr>
            <a:r>
              <a:rPr lang="zh-TW" altLang="en-US" sz="2800" b="1" dirty="0" smtClean="0">
                <a:solidFill>
                  <a:srgbClr val="FF0000"/>
                </a:solidFill>
              </a:rPr>
              <a:t>若</a:t>
            </a:r>
            <a:r>
              <a:rPr lang="en-US" altLang="zh-TW" sz="2800" b="1" dirty="0" smtClean="0">
                <a:solidFill>
                  <a:srgbClr val="FF0000"/>
                </a:solidFill>
              </a:rPr>
              <a:t>F&gt;R</a:t>
            </a:r>
            <a:r>
              <a:rPr lang="zh-TW" altLang="en-US" sz="2800" b="1" dirty="0" smtClean="0">
                <a:solidFill>
                  <a:srgbClr val="FF0000"/>
                </a:solidFill>
              </a:rPr>
              <a:t>，界定給農民；否則，界定給鐵路公司。</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EC3D004A-452E-4B3F-9E75-47E96C88BC97}" type="slidenum">
              <a:rPr lang="zh-TW" altLang="en-US"/>
              <a:pPr>
                <a:defRPr/>
              </a:pPr>
              <a:t>17</a:t>
            </a:fld>
            <a:endParaRPr lang="en-US" altLang="zh-TW"/>
          </a:p>
        </p:txBody>
      </p:sp>
      <p:sp>
        <p:nvSpPr>
          <p:cNvPr id="126978" name="Rectangle 2"/>
          <p:cNvSpPr>
            <a:spLocks noGrp="1" noChangeArrowheads="1"/>
          </p:cNvSpPr>
          <p:nvPr>
            <p:ph type="title"/>
          </p:nvPr>
        </p:nvSpPr>
        <p:spPr>
          <a:xfrm>
            <a:off x="468313" y="115888"/>
            <a:ext cx="7488237" cy="936625"/>
          </a:xfrm>
        </p:spPr>
        <p:txBody>
          <a:bodyPr/>
          <a:lstStyle/>
          <a:p>
            <a:r>
              <a:rPr lang="en-US" altLang="zh-TW" sz="4000" dirty="0" smtClean="0">
                <a:solidFill>
                  <a:srgbClr val="660066"/>
                </a:solidFill>
                <a:latin typeface="+mn-lt"/>
              </a:rPr>
              <a:t>2-4  </a:t>
            </a:r>
            <a:r>
              <a:rPr lang="zh-TW" altLang="en-US" sz="4000" dirty="0" smtClean="0">
                <a:solidFill>
                  <a:srgbClr val="660066"/>
                </a:solidFill>
                <a:latin typeface="+mn-lt"/>
              </a:rPr>
              <a:t>誰知道真實的損失？</a:t>
            </a:r>
          </a:p>
        </p:txBody>
      </p:sp>
      <p:sp>
        <p:nvSpPr>
          <p:cNvPr id="126979" name="Rectangle 3"/>
          <p:cNvSpPr>
            <a:spLocks noGrp="1" noChangeArrowheads="1"/>
          </p:cNvSpPr>
          <p:nvPr>
            <p:ph type="body" idx="1"/>
          </p:nvPr>
        </p:nvSpPr>
        <p:spPr>
          <a:xfrm>
            <a:off x="457200" y="1484313"/>
            <a:ext cx="8229600" cy="4646612"/>
          </a:xfrm>
        </p:spPr>
        <p:txBody>
          <a:bodyPr/>
          <a:lstStyle/>
          <a:p>
            <a:pPr marL="452438" lvl="1" indent="-452438">
              <a:lnSpc>
                <a:spcPct val="120000"/>
              </a:lnSpc>
              <a:buClr>
                <a:srgbClr val="135322"/>
              </a:buClr>
              <a:buSzTx/>
            </a:pPr>
            <a:r>
              <a:rPr lang="zh-TW" altLang="en-US" sz="2800" dirty="0" smtClean="0"/>
              <a:t> 其他可能的行動：</a:t>
            </a:r>
            <a:endParaRPr lang="en-US" altLang="zh-TW" sz="2800" dirty="0" smtClean="0"/>
          </a:p>
          <a:p>
            <a:pPr marL="989013" lvl="1" indent="-450850">
              <a:lnSpc>
                <a:spcPct val="120000"/>
              </a:lnSpc>
              <a:buClr>
                <a:srgbClr val="135322"/>
              </a:buClr>
              <a:buSzTx/>
              <a:buFont typeface="Wingdings" pitchFamily="2" charset="2"/>
              <a:buAutoNum type="arabicParenR"/>
            </a:pPr>
            <a:r>
              <a:rPr lang="zh-TW" altLang="en-US" sz="2800" dirty="0" smtClean="0"/>
              <a:t>鐵路公司減少班次，降低火災風險，但也減少收入。（</a:t>
            </a:r>
            <a:r>
              <a:rPr lang="en-US" altLang="zh-TW" sz="2800" dirty="0" smtClean="0"/>
              <a:t>Y</a:t>
            </a:r>
            <a:r>
              <a:rPr lang="zh-TW" altLang="en-US" sz="2800" dirty="0" smtClean="0"/>
              <a:t>與</a:t>
            </a:r>
            <a:r>
              <a:rPr lang="en-US" altLang="zh-TW" sz="2800" dirty="0" smtClean="0"/>
              <a:t>R</a:t>
            </a:r>
            <a:r>
              <a:rPr lang="zh-TW" altLang="en-US" sz="2800" dirty="0" smtClean="0"/>
              <a:t>都減少）</a:t>
            </a:r>
          </a:p>
          <a:p>
            <a:pPr marL="989013" lvl="1" indent="-450850">
              <a:lnSpc>
                <a:spcPct val="120000"/>
              </a:lnSpc>
              <a:buClr>
                <a:srgbClr val="135322"/>
              </a:buClr>
              <a:buSzTx/>
              <a:buFont typeface="Wingdings" pitchFamily="2" charset="2"/>
              <a:buAutoNum type="arabicParenR"/>
            </a:pPr>
            <a:r>
              <a:rPr lang="zh-TW" altLang="en-US" sz="2800" dirty="0" smtClean="0"/>
              <a:t>農民改為養殖魚類。（</a:t>
            </a:r>
            <a:r>
              <a:rPr lang="en-US" altLang="zh-TW" sz="2800" dirty="0" smtClean="0"/>
              <a:t>F=0</a:t>
            </a:r>
            <a:r>
              <a:rPr lang="zh-TW" altLang="en-US" sz="2800" dirty="0" smtClean="0"/>
              <a:t>）</a:t>
            </a:r>
            <a:endParaRPr lang="en-US" altLang="zh-TW" sz="2800" dirty="0" smtClean="0"/>
          </a:p>
          <a:p>
            <a:pPr marL="989013" lvl="1" indent="-450850">
              <a:lnSpc>
                <a:spcPct val="120000"/>
              </a:lnSpc>
              <a:buClr>
                <a:srgbClr val="135322"/>
              </a:buClr>
              <a:buSzTx/>
              <a:buFont typeface="Wingdings" pitchFamily="2" charset="2"/>
              <a:buAutoNum type="arabicParenR"/>
            </a:pPr>
            <a:r>
              <a:rPr lang="zh-TW" altLang="en-US" sz="2800" dirty="0" smtClean="0"/>
              <a:t>任何數值的改變，都會改變界定方式。</a:t>
            </a:r>
          </a:p>
          <a:p>
            <a:pPr marL="538163" lvl="1" indent="-538163">
              <a:lnSpc>
                <a:spcPct val="120000"/>
              </a:lnSpc>
              <a:buClr>
                <a:srgbClr val="135322"/>
              </a:buClr>
              <a:buSzTx/>
            </a:pPr>
            <a:r>
              <a:rPr lang="zh-TW" altLang="en-US" sz="2800" dirty="0" smtClean="0"/>
              <a:t>還有多少可能的行動？我們想得出來嗎？若想不來，如何決定界定方式？</a:t>
            </a:r>
            <a:endParaRPr lang="en-US" altLang="zh-TW" sz="2800" dirty="0" smtClean="0"/>
          </a:p>
          <a:p>
            <a:pPr marL="85725" lvl="1" indent="-33338">
              <a:lnSpc>
                <a:spcPct val="120000"/>
              </a:lnSpc>
              <a:buClr>
                <a:srgbClr val="135322"/>
              </a:buClr>
              <a:buSzTx/>
            </a:pPr>
            <a:endParaRPr lang="zh-TW" altLang="en-US" sz="2800" dirty="0" smtClean="0"/>
          </a:p>
          <a:p>
            <a:pPr marL="839788" lvl="1" indent="-495300">
              <a:lnSpc>
                <a:spcPct val="120000"/>
              </a:lnSpc>
              <a:buFont typeface="Wingdings" pitchFamily="2" charset="2"/>
              <a:buNone/>
            </a:pPr>
            <a:endParaRPr lang="zh-TW" altLang="en-US" sz="28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E426833A-019D-49F2-BE93-7CF887FA8E8F}" type="slidenum">
              <a:rPr lang="zh-TW" altLang="en-US"/>
              <a:pPr>
                <a:defRPr/>
              </a:pPr>
              <a:t>18</a:t>
            </a:fld>
            <a:endParaRPr lang="en-US" altLang="zh-TW"/>
          </a:p>
        </p:txBody>
      </p:sp>
      <p:sp>
        <p:nvSpPr>
          <p:cNvPr id="150530" name="Rectangle 2"/>
          <p:cNvSpPr>
            <a:spLocks noGrp="1" noChangeArrowheads="1"/>
          </p:cNvSpPr>
          <p:nvPr>
            <p:ph type="title"/>
          </p:nvPr>
        </p:nvSpPr>
        <p:spPr>
          <a:xfrm>
            <a:off x="457200" y="122238"/>
            <a:ext cx="7543800" cy="1003300"/>
          </a:xfrm>
        </p:spPr>
        <p:txBody>
          <a:bodyPr/>
          <a:lstStyle/>
          <a:p>
            <a:r>
              <a:rPr lang="en-US" altLang="zh-TW" sz="4000" dirty="0" smtClean="0">
                <a:solidFill>
                  <a:srgbClr val="660066"/>
                </a:solidFill>
                <a:latin typeface="+mn-lt"/>
              </a:rPr>
              <a:t>2.5  </a:t>
            </a:r>
            <a:r>
              <a:rPr lang="zh-TW" altLang="en-US" sz="4000" dirty="0" smtClean="0">
                <a:solidFill>
                  <a:srgbClr val="660066"/>
                </a:solidFill>
                <a:latin typeface="+mn-lt"/>
              </a:rPr>
              <a:t>合作</a:t>
            </a:r>
            <a:r>
              <a:rPr lang="zh-TW" altLang="en-US" sz="4000" dirty="0" smtClean="0">
                <a:solidFill>
                  <a:srgbClr val="660066"/>
                </a:solidFill>
                <a:latin typeface="+mn-lt"/>
              </a:rPr>
              <a:t>的決策</a:t>
            </a:r>
          </a:p>
        </p:txBody>
      </p:sp>
      <p:sp>
        <p:nvSpPr>
          <p:cNvPr id="150531" name="Rectangle 3"/>
          <p:cNvSpPr>
            <a:spLocks noGrp="1" noChangeArrowheads="1"/>
          </p:cNvSpPr>
          <p:nvPr>
            <p:ph type="body" idx="1"/>
          </p:nvPr>
        </p:nvSpPr>
        <p:spPr>
          <a:xfrm>
            <a:off x="755576" y="1484784"/>
            <a:ext cx="7787208" cy="4574133"/>
          </a:xfrm>
        </p:spPr>
        <p:txBody>
          <a:bodyPr/>
          <a:lstStyle/>
          <a:p>
            <a:pPr>
              <a:lnSpc>
                <a:spcPct val="120000"/>
              </a:lnSpc>
            </a:pPr>
            <a:r>
              <a:rPr lang="zh-TW" altLang="en-US" sz="2800" dirty="0" smtClean="0"/>
              <a:t>上述討論是假設鐵路公司和農夫各自決策。</a:t>
            </a:r>
            <a:endParaRPr lang="en-US" altLang="zh-TW" sz="2800" dirty="0" smtClean="0"/>
          </a:p>
          <a:p>
            <a:pPr>
              <a:lnSpc>
                <a:spcPct val="120000"/>
              </a:lnSpc>
            </a:pPr>
            <a:r>
              <a:rPr lang="zh-TW" altLang="en-US" sz="2800" dirty="0" smtClean="0"/>
              <a:t>合作決策的方式：</a:t>
            </a:r>
            <a:endParaRPr lang="en-US" altLang="zh-TW" sz="2800" dirty="0" smtClean="0"/>
          </a:p>
          <a:p>
            <a:pPr marL="858837" lvl="1" indent="-514350">
              <a:lnSpc>
                <a:spcPct val="120000"/>
              </a:lnSpc>
              <a:buFont typeface="+mj-lt"/>
              <a:buAutoNum type="arabicParenR"/>
            </a:pPr>
            <a:r>
              <a:rPr lang="zh-TW" altLang="en-US" sz="2800" dirty="0" smtClean="0"/>
              <a:t>財產權集體所有：結合兩經濟單位，在最大總利益計算下，計畫生產。</a:t>
            </a:r>
            <a:endParaRPr lang="en-US" altLang="zh-TW" sz="2800" dirty="0" smtClean="0"/>
          </a:p>
          <a:p>
            <a:pPr marL="858837" lvl="1" indent="-514350">
              <a:lnSpc>
                <a:spcPct val="120000"/>
              </a:lnSpc>
              <a:buFont typeface="+mj-lt"/>
              <a:buAutoNum type="arabicParenR"/>
            </a:pPr>
            <a:r>
              <a:rPr lang="zh-TW" altLang="en-US" sz="2800" dirty="0" smtClean="0"/>
              <a:t>財產權分權私有：產權界定後，鐵路公司和農民先行交易火花釋放的權利，再各自決定生產。</a:t>
            </a:r>
            <a:endParaRPr lang="zh-TW" altLang="en-US" sz="2800" dirty="0" smtClean="0">
              <a:solidFill>
                <a:srgbClr val="660066"/>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88B4D17C-635D-492A-947B-A14577F04A26}" type="slidenum">
              <a:rPr lang="zh-TW" altLang="en-US"/>
              <a:pPr>
                <a:defRPr/>
              </a:pPr>
              <a:t>19</a:t>
            </a:fld>
            <a:endParaRPr lang="en-US" altLang="zh-TW"/>
          </a:p>
        </p:txBody>
      </p:sp>
      <p:sp>
        <p:nvSpPr>
          <p:cNvPr id="129026" name="Rectangle 2"/>
          <p:cNvSpPr>
            <a:spLocks noGrp="1" noChangeArrowheads="1"/>
          </p:cNvSpPr>
          <p:nvPr>
            <p:ph type="title"/>
          </p:nvPr>
        </p:nvSpPr>
        <p:spPr>
          <a:xfrm>
            <a:off x="468313" y="115888"/>
            <a:ext cx="7543800" cy="958850"/>
          </a:xfrm>
        </p:spPr>
        <p:txBody>
          <a:bodyPr/>
          <a:lstStyle/>
          <a:p>
            <a:r>
              <a:rPr lang="en-US" altLang="zh-TW" sz="4000" dirty="0" smtClean="0">
                <a:solidFill>
                  <a:srgbClr val="660066"/>
                </a:solidFill>
                <a:latin typeface="+mn-lt"/>
              </a:rPr>
              <a:t>2.6  </a:t>
            </a:r>
            <a:r>
              <a:rPr lang="zh-TW" altLang="en-US" sz="4000" dirty="0" smtClean="0">
                <a:solidFill>
                  <a:srgbClr val="660066"/>
                </a:solidFill>
                <a:latin typeface="+mn-lt"/>
              </a:rPr>
              <a:t>寇斯的計算</a:t>
            </a:r>
          </a:p>
        </p:txBody>
      </p:sp>
      <p:sp>
        <p:nvSpPr>
          <p:cNvPr id="129027" name="Rectangle 3"/>
          <p:cNvSpPr>
            <a:spLocks noGrp="1" noChangeArrowheads="1"/>
          </p:cNvSpPr>
          <p:nvPr>
            <p:ph type="body" idx="1"/>
          </p:nvPr>
        </p:nvSpPr>
        <p:spPr>
          <a:xfrm>
            <a:off x="467545" y="1340768"/>
            <a:ext cx="8280920" cy="5112568"/>
          </a:xfrm>
        </p:spPr>
        <p:txBody>
          <a:bodyPr/>
          <a:lstStyle/>
          <a:p>
            <a:pPr marL="571500" indent="-571500">
              <a:lnSpc>
                <a:spcPct val="90000"/>
              </a:lnSpc>
            </a:pPr>
            <a:r>
              <a:rPr lang="zh-TW" altLang="en-US" sz="2800" dirty="0" smtClean="0"/>
              <a:t>不合作下：若</a:t>
            </a:r>
            <a:r>
              <a:rPr lang="en-US" altLang="zh-TW" sz="2800" dirty="0" smtClean="0"/>
              <a:t>F&gt;R</a:t>
            </a:r>
            <a:r>
              <a:rPr lang="zh-TW" altLang="en-US" sz="2800" dirty="0" smtClean="0"/>
              <a:t>，界定給農民，社會產出為</a:t>
            </a:r>
            <a:r>
              <a:rPr lang="en-US" altLang="zh-TW" sz="2800" dirty="0" smtClean="0"/>
              <a:t>Y+(F-R)</a:t>
            </a:r>
            <a:r>
              <a:rPr lang="zh-TW" altLang="en-US" sz="2800" dirty="0" smtClean="0"/>
              <a:t> 。</a:t>
            </a:r>
          </a:p>
          <a:p>
            <a:pPr marL="571500" indent="-571500">
              <a:lnSpc>
                <a:spcPct val="90000"/>
              </a:lnSpc>
            </a:pPr>
            <a:r>
              <a:rPr lang="zh-TW" altLang="en-US" sz="2800" dirty="0" smtClean="0"/>
              <a:t>在合作下：</a:t>
            </a:r>
            <a:r>
              <a:rPr lang="en-US" altLang="zh-TW" sz="2800" dirty="0" smtClean="0"/>
              <a:t>F&gt;R</a:t>
            </a:r>
            <a:r>
              <a:rPr lang="zh-TW" altLang="en-US" sz="2800" dirty="0" smtClean="0"/>
              <a:t>但仍界定給鐵路公司。</a:t>
            </a:r>
          </a:p>
          <a:p>
            <a:pPr marL="836613" lvl="1" indent="-438150">
              <a:lnSpc>
                <a:spcPct val="90000"/>
              </a:lnSpc>
            </a:pPr>
            <a:r>
              <a:rPr lang="zh-TW" altLang="en-US" sz="2400" dirty="0" smtClean="0"/>
              <a:t>鐵路公司不投資火花捕捉器，釋放火花，產出 </a:t>
            </a:r>
            <a:r>
              <a:rPr lang="en-US" altLang="zh-TW" sz="2400" dirty="0" smtClean="0"/>
              <a:t>Y</a:t>
            </a:r>
            <a:r>
              <a:rPr lang="zh-TW" altLang="en-US" sz="2400" dirty="0" smtClean="0"/>
              <a:t>。農夫不再利用鐵路沿線土地，產出 </a:t>
            </a:r>
            <a:r>
              <a:rPr lang="en-US" altLang="zh-TW" sz="2400" dirty="0" smtClean="0"/>
              <a:t>0</a:t>
            </a:r>
            <a:r>
              <a:rPr lang="zh-TW" altLang="en-US" sz="2400" dirty="0" smtClean="0"/>
              <a:t>。社會產出為 </a:t>
            </a:r>
            <a:r>
              <a:rPr lang="en-US" altLang="zh-TW" sz="2400" dirty="0" smtClean="0"/>
              <a:t>Y</a:t>
            </a:r>
            <a:r>
              <a:rPr lang="zh-TW" altLang="en-US" sz="2400" dirty="0" smtClean="0"/>
              <a:t>，小於 </a:t>
            </a:r>
            <a:r>
              <a:rPr lang="en-US" altLang="zh-TW" sz="2400" dirty="0" smtClean="0"/>
              <a:t>Y+(F-R)</a:t>
            </a:r>
            <a:r>
              <a:rPr lang="zh-TW" altLang="en-US" sz="2400" dirty="0" smtClean="0"/>
              <a:t>。界定錯誤。</a:t>
            </a:r>
            <a:endParaRPr lang="en-US" altLang="zh-TW" sz="2400" dirty="0" smtClean="0"/>
          </a:p>
          <a:p>
            <a:pPr marL="487363" indent="-438150">
              <a:lnSpc>
                <a:spcPct val="90000"/>
              </a:lnSpc>
            </a:pPr>
            <a:r>
              <a:rPr lang="zh-TW" altLang="en-US" sz="2800" dirty="0" smtClean="0"/>
              <a:t>若允許權利交易：</a:t>
            </a:r>
            <a:endParaRPr lang="en-US" altLang="zh-TW" sz="2800" dirty="0" smtClean="0"/>
          </a:p>
          <a:p>
            <a:pPr marL="836613" lvl="1" indent="-438150">
              <a:lnSpc>
                <a:spcPct val="90000"/>
              </a:lnSpc>
            </a:pPr>
            <a:r>
              <a:rPr lang="zh-TW" altLang="en-US" sz="2400" dirty="0" smtClean="0"/>
              <a:t>農夫以</a:t>
            </a:r>
            <a:r>
              <a:rPr lang="en-US" altLang="zh-TW" sz="2400" dirty="0" smtClean="0"/>
              <a:t> R</a:t>
            </a:r>
            <a:r>
              <a:rPr lang="zh-TW" altLang="en-US" sz="2400" dirty="0" smtClean="0"/>
              <a:t>＋</a:t>
            </a:r>
            <a:r>
              <a:rPr lang="en-US" altLang="zh-TW" sz="2400" dirty="0" smtClean="0"/>
              <a:t>(F-R)/2</a:t>
            </a:r>
            <a:r>
              <a:rPr lang="zh-TW" altLang="en-US" sz="2400" dirty="0" smtClean="0"/>
              <a:t>之價格向鐵路公司買權利。鐵路公司投資火花捕捉器，不釋放火花。所得 </a:t>
            </a:r>
            <a:r>
              <a:rPr lang="en-US" altLang="zh-TW" sz="2400" dirty="0" smtClean="0"/>
              <a:t>(Y-R)+(R+(F-R)/2)=Y+(F-R)/2&gt;Y</a:t>
            </a:r>
          </a:p>
          <a:p>
            <a:pPr marL="836613" lvl="1" indent="-438150">
              <a:lnSpc>
                <a:spcPct val="90000"/>
              </a:lnSpc>
            </a:pPr>
            <a:r>
              <a:rPr lang="zh-TW" altLang="en-US" sz="2400" dirty="0" smtClean="0"/>
              <a:t>農夫利用鐵路沿線土地。所得 </a:t>
            </a:r>
            <a:r>
              <a:rPr lang="en-US" altLang="zh-TW" sz="2400" dirty="0" smtClean="0"/>
              <a:t>F-(R</a:t>
            </a:r>
            <a:r>
              <a:rPr lang="zh-TW" altLang="en-US" sz="2400" dirty="0" smtClean="0"/>
              <a:t>＋</a:t>
            </a:r>
            <a:r>
              <a:rPr lang="en-US" altLang="zh-TW" sz="2400" dirty="0" smtClean="0"/>
              <a:t>(F-R)/2) = (F-R)/2&gt;0</a:t>
            </a:r>
          </a:p>
          <a:p>
            <a:pPr marL="836613" lvl="1" indent="-438150">
              <a:lnSpc>
                <a:spcPct val="90000"/>
              </a:lnSpc>
            </a:pPr>
            <a:r>
              <a:rPr lang="zh-TW" altLang="en-US" sz="2400" dirty="0" smtClean="0"/>
              <a:t>社會產出 </a:t>
            </a:r>
            <a:r>
              <a:rPr lang="en-US" altLang="zh-TW" sz="2400" dirty="0" smtClean="0"/>
              <a:t>Y+(F-R</a:t>
            </a:r>
            <a:r>
              <a:rPr lang="zh-TW" altLang="en-US" sz="2400" dirty="0" smtClean="0"/>
              <a:t>），和不合作下的最佳界定相同</a:t>
            </a:r>
            <a:r>
              <a:rPr lang="zh-TW" altLang="en-US" sz="2800" dirty="0" smtClean="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4D67FD2A-4270-474D-8E28-BCEBCC845CC6}" type="slidenum">
              <a:rPr lang="zh-TW" altLang="en-US"/>
              <a:pPr>
                <a:defRPr/>
              </a:pPr>
              <a:t>2</a:t>
            </a:fld>
            <a:endParaRPr lang="en-US" altLang="zh-TW"/>
          </a:p>
        </p:txBody>
      </p:sp>
      <p:sp>
        <p:nvSpPr>
          <p:cNvPr id="159746" name="Rectangle 2"/>
          <p:cNvSpPr>
            <a:spLocks noGrp="1" noChangeArrowheads="1"/>
          </p:cNvSpPr>
          <p:nvPr>
            <p:ph type="title"/>
          </p:nvPr>
        </p:nvSpPr>
        <p:spPr/>
        <p:txBody>
          <a:bodyPr/>
          <a:lstStyle/>
          <a:p>
            <a:pPr algn="ctr"/>
            <a:r>
              <a:rPr lang="zh-TW" altLang="en-US" sz="4800" dirty="0" smtClean="0">
                <a:solidFill>
                  <a:srgbClr val="660066"/>
                </a:solidFill>
              </a:rPr>
              <a:t>內容</a:t>
            </a:r>
          </a:p>
        </p:txBody>
      </p:sp>
      <p:sp>
        <p:nvSpPr>
          <p:cNvPr id="159748" name="Rectangle 4"/>
          <p:cNvSpPr>
            <a:spLocks noGrp="1" noChangeArrowheads="1"/>
          </p:cNvSpPr>
          <p:nvPr>
            <p:ph type="body" idx="1"/>
          </p:nvPr>
        </p:nvSpPr>
        <p:spPr>
          <a:xfrm>
            <a:off x="1908175" y="2060575"/>
            <a:ext cx="6048375" cy="4141788"/>
          </a:xfrm>
          <a:noFill/>
          <a:ln/>
        </p:spPr>
        <p:txBody>
          <a:bodyPr/>
          <a:lstStyle/>
          <a:p>
            <a:pPr marL="571500" indent="-571500">
              <a:buFont typeface="Wingdings" pitchFamily="2" charset="2"/>
              <a:buNone/>
            </a:pPr>
            <a:r>
              <a:rPr lang="zh-TW" altLang="en-US" sz="4000" b="1" dirty="0" smtClean="0">
                <a:solidFill>
                  <a:srgbClr val="660066"/>
                </a:solidFill>
              </a:rPr>
              <a:t>一、財產權</a:t>
            </a:r>
          </a:p>
          <a:p>
            <a:pPr marL="571500" indent="-571500">
              <a:buFont typeface="Wingdings" pitchFamily="2" charset="2"/>
              <a:buNone/>
            </a:pPr>
            <a:r>
              <a:rPr lang="zh-TW" altLang="en-US" sz="4000" b="1" dirty="0" smtClean="0">
                <a:solidFill>
                  <a:srgbClr val="660066"/>
                </a:solidFill>
              </a:rPr>
              <a:t>二、</a:t>
            </a:r>
            <a:r>
              <a:rPr lang="zh-TW" altLang="en-US" sz="4000" b="1" dirty="0" smtClean="0">
                <a:solidFill>
                  <a:srgbClr val="660066"/>
                </a:solidFill>
                <a:latin typeface="新細明體" pitchFamily="18" charset="-120"/>
              </a:rPr>
              <a:t>寇斯定理</a:t>
            </a:r>
            <a:endParaRPr lang="zh-TW" altLang="en-US" sz="4000" b="1" dirty="0" smtClean="0">
              <a:solidFill>
                <a:srgbClr val="660066"/>
              </a:solidFill>
            </a:endParaRPr>
          </a:p>
          <a:p>
            <a:pPr marL="571500" indent="-571500">
              <a:buFont typeface="Wingdings" pitchFamily="2" charset="2"/>
              <a:buNone/>
            </a:pPr>
            <a:r>
              <a:rPr lang="zh-TW" altLang="en-US" sz="4000" b="1" dirty="0" smtClean="0">
                <a:solidFill>
                  <a:srgbClr val="660066"/>
                </a:solidFill>
              </a:rPr>
              <a:t>三、契约</a:t>
            </a:r>
          </a:p>
          <a:p>
            <a:pPr marL="571500" indent="-571500">
              <a:buFont typeface="Wingdings" pitchFamily="2" charset="2"/>
              <a:buNone/>
            </a:pPr>
            <a:r>
              <a:rPr lang="zh-TW" altLang="en-US" sz="4000" b="1" dirty="0" smtClean="0">
                <a:solidFill>
                  <a:srgbClr val="660066"/>
                </a:solidFill>
              </a:rPr>
              <a:t>四、社會契約</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E426833A-019D-49F2-BE93-7CF887FA8E8F}" type="slidenum">
              <a:rPr lang="zh-TW" altLang="en-US"/>
              <a:pPr>
                <a:defRPr/>
              </a:pPr>
              <a:t>20</a:t>
            </a:fld>
            <a:endParaRPr lang="en-US" altLang="zh-TW"/>
          </a:p>
        </p:txBody>
      </p:sp>
      <p:sp>
        <p:nvSpPr>
          <p:cNvPr id="150530" name="Rectangle 2"/>
          <p:cNvSpPr>
            <a:spLocks noGrp="1" noChangeArrowheads="1"/>
          </p:cNvSpPr>
          <p:nvPr>
            <p:ph type="title"/>
          </p:nvPr>
        </p:nvSpPr>
        <p:spPr>
          <a:xfrm>
            <a:off x="457200" y="122238"/>
            <a:ext cx="7543800" cy="1003300"/>
          </a:xfrm>
        </p:spPr>
        <p:txBody>
          <a:bodyPr/>
          <a:lstStyle/>
          <a:p>
            <a:r>
              <a:rPr lang="en-US" altLang="zh-TW" sz="4000" dirty="0" smtClean="0">
                <a:solidFill>
                  <a:srgbClr val="660066"/>
                </a:solidFill>
                <a:latin typeface="+mn-lt"/>
              </a:rPr>
              <a:t>2.7  </a:t>
            </a:r>
            <a:r>
              <a:rPr lang="zh-TW" altLang="en-US" sz="4000" dirty="0" smtClean="0"/>
              <a:t>寇斯定理一</a:t>
            </a:r>
            <a:endParaRPr lang="zh-TW" altLang="en-US" sz="4000" dirty="0" smtClean="0">
              <a:solidFill>
                <a:srgbClr val="660066"/>
              </a:solidFill>
              <a:latin typeface="+mn-lt"/>
            </a:endParaRPr>
          </a:p>
        </p:txBody>
      </p:sp>
      <p:sp>
        <p:nvSpPr>
          <p:cNvPr id="150531" name="Rectangle 3"/>
          <p:cNvSpPr>
            <a:spLocks noGrp="1" noChangeArrowheads="1"/>
          </p:cNvSpPr>
          <p:nvPr>
            <p:ph type="body" idx="1"/>
          </p:nvPr>
        </p:nvSpPr>
        <p:spPr>
          <a:xfrm>
            <a:off x="827584" y="1700808"/>
            <a:ext cx="7560840" cy="4574133"/>
          </a:xfrm>
        </p:spPr>
        <p:txBody>
          <a:bodyPr/>
          <a:lstStyle/>
          <a:p>
            <a:pPr>
              <a:lnSpc>
                <a:spcPct val="120000"/>
              </a:lnSpc>
            </a:pPr>
            <a:r>
              <a:rPr lang="zh-TW" altLang="en-US" sz="2800" dirty="0" smtClean="0">
                <a:solidFill>
                  <a:srgbClr val="660066"/>
                </a:solidFill>
              </a:rPr>
              <a:t>如果雙方交易（談判）的交易成本為零，即使界定不同，但在權利交易後，人的行為會相同，社會產出也相同。</a:t>
            </a:r>
            <a:endParaRPr lang="en-US" altLang="zh-TW" sz="2800" dirty="0" smtClean="0">
              <a:solidFill>
                <a:srgbClr val="660066"/>
              </a:solidFill>
            </a:endParaRPr>
          </a:p>
          <a:p>
            <a:pPr>
              <a:lnSpc>
                <a:spcPct val="120000"/>
              </a:lnSpc>
            </a:pPr>
            <a:r>
              <a:rPr lang="zh-TW" altLang="en-US" sz="2800" dirty="0" smtClean="0"/>
              <a:t>實際世界的交易成本可能不小，導致雙方不願交易。在不合作下，權利就應該界定能利用資源獲得最高產出的一方，或能最佳利用資源者。</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87ABFA0C-2B6F-4BAA-8EEC-4E7A0C76F837}" type="slidenum">
              <a:rPr lang="zh-TW" altLang="en-US"/>
              <a:pPr>
                <a:defRPr/>
              </a:pPr>
              <a:t>21</a:t>
            </a:fld>
            <a:endParaRPr lang="en-US" altLang="zh-TW"/>
          </a:p>
        </p:txBody>
      </p:sp>
      <p:sp>
        <p:nvSpPr>
          <p:cNvPr id="152578" name="Rectangle 2"/>
          <p:cNvSpPr>
            <a:spLocks noGrp="1" noChangeArrowheads="1"/>
          </p:cNvSpPr>
          <p:nvPr>
            <p:ph type="title"/>
          </p:nvPr>
        </p:nvSpPr>
        <p:spPr>
          <a:xfrm>
            <a:off x="457200" y="122238"/>
            <a:ext cx="7499350" cy="930275"/>
          </a:xfrm>
        </p:spPr>
        <p:txBody>
          <a:bodyPr/>
          <a:lstStyle/>
          <a:p>
            <a:r>
              <a:rPr lang="en-US" altLang="zh-TW" sz="4000" dirty="0" smtClean="0">
                <a:solidFill>
                  <a:srgbClr val="660066"/>
                </a:solidFill>
                <a:latin typeface="+mn-lt"/>
              </a:rPr>
              <a:t>2.8 </a:t>
            </a:r>
            <a:r>
              <a:rPr lang="zh-TW" altLang="en-US" sz="4000" dirty="0" smtClean="0">
                <a:solidFill>
                  <a:srgbClr val="660066"/>
                </a:solidFill>
                <a:latin typeface="+mn-lt"/>
              </a:rPr>
              <a:t>寇斯定理二</a:t>
            </a:r>
          </a:p>
        </p:txBody>
      </p:sp>
      <p:sp>
        <p:nvSpPr>
          <p:cNvPr id="152579" name="Rectangle 3"/>
          <p:cNvSpPr>
            <a:spLocks noGrp="1" noChangeArrowheads="1"/>
          </p:cNvSpPr>
          <p:nvPr>
            <p:ph type="body" idx="1"/>
          </p:nvPr>
        </p:nvSpPr>
        <p:spPr>
          <a:xfrm>
            <a:off x="827584" y="1628800"/>
            <a:ext cx="7416824" cy="4502124"/>
          </a:xfrm>
        </p:spPr>
        <p:txBody>
          <a:bodyPr/>
          <a:lstStyle/>
          <a:p>
            <a:pPr>
              <a:lnSpc>
                <a:spcPct val="120000"/>
              </a:lnSpc>
            </a:pPr>
            <a:r>
              <a:rPr lang="zh-TW" altLang="en-US" sz="2800" dirty="0" smtClean="0"/>
              <a:t>如果我們不知道誰能最佳利用資源，又不知道誰能帶給社會最大產出，那又該如何？</a:t>
            </a:r>
            <a:endParaRPr lang="en-US" altLang="zh-TW" sz="2800" dirty="0" smtClean="0"/>
          </a:p>
          <a:p>
            <a:pPr>
              <a:lnSpc>
                <a:spcPct val="120000"/>
              </a:lnSpc>
            </a:pPr>
            <a:r>
              <a:rPr lang="zh-TW" altLang="en-US" sz="2800" dirty="0" smtClean="0"/>
              <a:t>此時，財產權的界定就不再是界定給誰的問題，而是改以何種方式去界定，好讓財產權可以最低的交易成本進行交易。</a:t>
            </a:r>
          </a:p>
          <a:p>
            <a:pPr>
              <a:lnSpc>
                <a:spcPct val="120000"/>
              </a:lnSpc>
            </a:pPr>
            <a:endParaRPr lang="zh-TW" altLang="en-US" sz="28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EEC332CA-875E-4870-B888-91C00AB2F62E}" type="slidenum">
              <a:rPr lang="zh-TW" altLang="en-US"/>
              <a:pPr>
                <a:defRPr/>
              </a:pPr>
              <a:t>22</a:t>
            </a:fld>
            <a:endParaRPr lang="en-US" altLang="zh-TW"/>
          </a:p>
        </p:txBody>
      </p:sp>
      <p:sp>
        <p:nvSpPr>
          <p:cNvPr id="153602" name="Rectangle 2"/>
          <p:cNvSpPr>
            <a:spLocks noGrp="1" noChangeArrowheads="1"/>
          </p:cNvSpPr>
          <p:nvPr>
            <p:ph type="title"/>
          </p:nvPr>
        </p:nvSpPr>
        <p:spPr>
          <a:xfrm>
            <a:off x="395536" y="188640"/>
            <a:ext cx="7499350" cy="1003300"/>
          </a:xfrm>
        </p:spPr>
        <p:txBody>
          <a:bodyPr/>
          <a:lstStyle/>
          <a:p>
            <a:r>
              <a:rPr lang="en-US" altLang="zh-TW" sz="4000" dirty="0" smtClean="0">
                <a:solidFill>
                  <a:srgbClr val="660066"/>
                </a:solidFill>
                <a:latin typeface="+mn-lt"/>
              </a:rPr>
              <a:t>2.9 </a:t>
            </a:r>
            <a:r>
              <a:rPr lang="zh-TW" altLang="en-US" sz="4000" dirty="0" smtClean="0">
                <a:solidFill>
                  <a:srgbClr val="660066"/>
                </a:solidFill>
                <a:latin typeface="+mn-lt"/>
              </a:rPr>
              <a:t> </a:t>
            </a:r>
            <a:r>
              <a:rPr lang="zh-TW" altLang="en-US" sz="4000" dirty="0" smtClean="0">
                <a:solidFill>
                  <a:srgbClr val="660066"/>
                </a:solidFill>
                <a:latin typeface="+mn-lt"/>
              </a:rPr>
              <a:t>討論範例</a:t>
            </a:r>
          </a:p>
        </p:txBody>
      </p:sp>
      <p:sp>
        <p:nvSpPr>
          <p:cNvPr id="153603" name="Rectangle 3"/>
          <p:cNvSpPr>
            <a:spLocks noGrp="1" noChangeArrowheads="1"/>
          </p:cNvSpPr>
          <p:nvPr>
            <p:ph type="body" idx="1"/>
          </p:nvPr>
        </p:nvSpPr>
        <p:spPr>
          <a:xfrm>
            <a:off x="468313" y="1628799"/>
            <a:ext cx="7632079" cy="4502125"/>
          </a:xfrm>
        </p:spPr>
        <p:txBody>
          <a:bodyPr/>
          <a:lstStyle/>
          <a:p>
            <a:pPr marL="3175" lvl="1" indent="28575">
              <a:lnSpc>
                <a:spcPct val="140000"/>
              </a:lnSpc>
              <a:buFont typeface="Wingdings" pitchFamily="2" charset="2"/>
              <a:buNone/>
            </a:pPr>
            <a:r>
              <a:rPr lang="zh-TW" altLang="en-US" sz="2800" dirty="0" smtClean="0"/>
              <a:t>例一：  共產國家大會堂古典音樂會的聽眾。</a:t>
            </a:r>
          </a:p>
          <a:p>
            <a:pPr marL="3175" lvl="1" indent="28575">
              <a:lnSpc>
                <a:spcPct val="140000"/>
              </a:lnSpc>
              <a:buFont typeface="Wingdings" pitchFamily="2" charset="2"/>
              <a:buNone/>
            </a:pPr>
            <a:r>
              <a:rPr lang="zh-TW" altLang="en-US" sz="2800" dirty="0" smtClean="0"/>
              <a:t>例二：  大學教師研究成果的智慧產權。</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D7E6D395-3BFE-4252-B71B-EA94A4BEAD5C}" type="slidenum">
              <a:rPr lang="zh-TW" altLang="en-US"/>
              <a:pPr>
                <a:defRPr/>
              </a:pPr>
              <a:t>23</a:t>
            </a:fld>
            <a:endParaRPr lang="en-US" altLang="zh-TW"/>
          </a:p>
        </p:txBody>
      </p:sp>
      <p:sp>
        <p:nvSpPr>
          <p:cNvPr id="137218" name="Rectangle 2"/>
          <p:cNvSpPr>
            <a:spLocks noGrp="1" noChangeArrowheads="1"/>
          </p:cNvSpPr>
          <p:nvPr>
            <p:ph type="title"/>
          </p:nvPr>
        </p:nvSpPr>
        <p:spPr>
          <a:xfrm>
            <a:off x="395288" y="188913"/>
            <a:ext cx="7489825" cy="935037"/>
          </a:xfrm>
        </p:spPr>
        <p:txBody>
          <a:bodyPr/>
          <a:lstStyle/>
          <a:p>
            <a:r>
              <a:rPr lang="en-US" altLang="zh-TW" sz="4400" dirty="0" smtClean="0">
                <a:solidFill>
                  <a:srgbClr val="FF0000"/>
                </a:solidFill>
                <a:latin typeface="+mn-lt"/>
              </a:rPr>
              <a:t>3.  </a:t>
            </a:r>
            <a:r>
              <a:rPr lang="zh-TW" altLang="en-US" sz="4400" dirty="0" smtClean="0">
                <a:solidFill>
                  <a:srgbClr val="FF0000"/>
                </a:solidFill>
                <a:latin typeface="+mn-lt"/>
              </a:rPr>
              <a:t>契約</a:t>
            </a:r>
            <a:endParaRPr lang="en-US" altLang="zh-TW" sz="4400" dirty="0" smtClean="0">
              <a:solidFill>
                <a:srgbClr val="FF0000"/>
              </a:solidFill>
              <a:latin typeface="+mn-lt"/>
            </a:endParaRPr>
          </a:p>
        </p:txBody>
      </p:sp>
      <p:sp>
        <p:nvSpPr>
          <p:cNvPr id="137219" name="Rectangle 3"/>
          <p:cNvSpPr>
            <a:spLocks noGrp="1" noChangeArrowheads="1"/>
          </p:cNvSpPr>
          <p:nvPr>
            <p:ph type="body" idx="1"/>
          </p:nvPr>
        </p:nvSpPr>
        <p:spPr>
          <a:xfrm>
            <a:off x="683568" y="1700808"/>
            <a:ext cx="7643192" cy="4430117"/>
          </a:xfrm>
        </p:spPr>
        <p:txBody>
          <a:bodyPr/>
          <a:lstStyle/>
          <a:p>
            <a:pPr marL="571500" indent="-571500">
              <a:lnSpc>
                <a:spcPct val="130000"/>
              </a:lnSpc>
            </a:pPr>
            <a:r>
              <a:rPr lang="zh-TW" altLang="en-US" sz="2800" dirty="0" smtClean="0"/>
              <a:t>契約交易：非在同一時點完成一手交錢一手交貨的交易。</a:t>
            </a:r>
          </a:p>
          <a:p>
            <a:pPr marL="920750" lvl="1" indent="-571500">
              <a:lnSpc>
                <a:spcPct val="130000"/>
              </a:lnSpc>
              <a:buFont typeface="+mj-lt"/>
              <a:buAutoNum type="arabicPeriod"/>
            </a:pPr>
            <a:r>
              <a:rPr lang="zh-TW" altLang="en-US" sz="2400" dirty="0" smtClean="0"/>
              <a:t>交易若能在同時點，該交易只需要非人稱關係。</a:t>
            </a:r>
          </a:p>
          <a:p>
            <a:pPr marL="920750" lvl="1" indent="-571500">
              <a:lnSpc>
                <a:spcPct val="130000"/>
              </a:lnSpc>
              <a:buFont typeface="+mj-lt"/>
              <a:buAutoNum type="arabicPeriod"/>
            </a:pPr>
            <a:r>
              <a:rPr lang="zh-TW" altLang="en-US" sz="2400" dirty="0" smtClean="0"/>
              <a:t>在契約交易下，先移轉資源的一方需要在移轉前能保有對方的承諾。</a:t>
            </a:r>
          </a:p>
          <a:p>
            <a:pPr marL="571500" indent="-571500">
              <a:lnSpc>
                <a:spcPct val="130000"/>
              </a:lnSpc>
            </a:pPr>
            <a:r>
              <a:rPr lang="zh-TW" altLang="en-US" sz="2800" dirty="0" smtClean="0"/>
              <a:t>承諾依賴：人際關係、契約。</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59108584-CE62-44A8-992E-B76389CFD2CB}" type="slidenum">
              <a:rPr lang="zh-TW" altLang="en-US"/>
              <a:pPr>
                <a:defRPr/>
              </a:pPr>
              <a:t>24</a:t>
            </a:fld>
            <a:endParaRPr lang="en-US" altLang="zh-TW"/>
          </a:p>
        </p:txBody>
      </p:sp>
      <p:sp>
        <p:nvSpPr>
          <p:cNvPr id="108546" name="Rectangle 2"/>
          <p:cNvSpPr>
            <a:spLocks noGrp="1" noChangeArrowheads="1"/>
          </p:cNvSpPr>
          <p:nvPr>
            <p:ph type="title"/>
          </p:nvPr>
        </p:nvSpPr>
        <p:spPr>
          <a:xfrm>
            <a:off x="395288" y="188913"/>
            <a:ext cx="7561088" cy="935831"/>
          </a:xfrm>
        </p:spPr>
        <p:txBody>
          <a:bodyPr/>
          <a:lstStyle/>
          <a:p>
            <a:r>
              <a:rPr lang="en-US" altLang="zh-TW" sz="4000" dirty="0" smtClean="0">
                <a:solidFill>
                  <a:srgbClr val="660066"/>
                </a:solidFill>
                <a:latin typeface="+mn-lt"/>
              </a:rPr>
              <a:t>3.1  </a:t>
            </a:r>
            <a:r>
              <a:rPr lang="zh-TW" altLang="en-US" sz="4000" dirty="0" smtClean="0">
                <a:solidFill>
                  <a:srgbClr val="660066"/>
                </a:solidFill>
                <a:latin typeface="+mn-lt"/>
              </a:rPr>
              <a:t>幾點</a:t>
            </a:r>
            <a:r>
              <a:rPr lang="zh-TW" altLang="en-US" sz="4000" dirty="0" smtClean="0">
                <a:solidFill>
                  <a:srgbClr val="660066"/>
                </a:solidFill>
                <a:latin typeface="+mn-lt"/>
              </a:rPr>
              <a:t>定義</a:t>
            </a:r>
          </a:p>
        </p:txBody>
      </p:sp>
      <p:sp>
        <p:nvSpPr>
          <p:cNvPr id="108547" name="Rectangle 3"/>
          <p:cNvSpPr>
            <a:spLocks noGrp="1" noChangeArrowheads="1"/>
          </p:cNvSpPr>
          <p:nvPr>
            <p:ph type="body" idx="1"/>
          </p:nvPr>
        </p:nvSpPr>
        <p:spPr>
          <a:xfrm>
            <a:off x="611560" y="1700808"/>
            <a:ext cx="7920880" cy="4718050"/>
          </a:xfrm>
        </p:spPr>
        <p:txBody>
          <a:bodyPr/>
          <a:lstStyle/>
          <a:p>
            <a:pPr marL="571500" indent="-571500">
              <a:lnSpc>
                <a:spcPct val="130000"/>
              </a:lnSpc>
              <a:buSzTx/>
              <a:buFont typeface="Wingdings" pitchFamily="2" charset="2"/>
              <a:buAutoNum type="arabicParenR"/>
            </a:pPr>
            <a:r>
              <a:rPr lang="zh-TW" altLang="en-US" sz="2800" dirty="0" smtClean="0"/>
              <a:t>非人稱關係：交易雙方只對產品和價格有興趣，而不存在其他的關係。</a:t>
            </a:r>
          </a:p>
          <a:p>
            <a:pPr marL="571500" indent="-571500">
              <a:lnSpc>
                <a:spcPct val="130000"/>
              </a:lnSpc>
              <a:buSzTx/>
              <a:buFont typeface="Wingdings" pitchFamily="2" charset="2"/>
              <a:buAutoNum type="arabicParenR"/>
            </a:pPr>
            <a:r>
              <a:rPr lang="zh-TW" altLang="en-US" sz="2800" dirty="0" smtClean="0"/>
              <a:t>人稱關係：買賣雙方除了重視產品和價格外，還重視交易的伙伴是誰。</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77AA1C4A-70C2-41BC-BF15-4E7AC73E6F4C}" type="slidenum">
              <a:rPr lang="zh-TW" altLang="en-US"/>
              <a:pPr>
                <a:defRPr/>
              </a:pPr>
              <a:t>25</a:t>
            </a:fld>
            <a:endParaRPr lang="en-US" altLang="zh-TW"/>
          </a:p>
        </p:txBody>
      </p:sp>
      <p:sp>
        <p:nvSpPr>
          <p:cNvPr id="111618" name="Rectangle 2"/>
          <p:cNvSpPr>
            <a:spLocks noGrp="1" noChangeArrowheads="1"/>
          </p:cNvSpPr>
          <p:nvPr>
            <p:ph type="title"/>
          </p:nvPr>
        </p:nvSpPr>
        <p:spPr>
          <a:xfrm>
            <a:off x="457200" y="122238"/>
            <a:ext cx="7499350" cy="1003300"/>
          </a:xfrm>
        </p:spPr>
        <p:txBody>
          <a:bodyPr/>
          <a:lstStyle/>
          <a:p>
            <a:r>
              <a:rPr lang="en-US" altLang="zh-TW" sz="4000" dirty="0" smtClean="0">
                <a:solidFill>
                  <a:srgbClr val="660066"/>
                </a:solidFill>
                <a:latin typeface="+mn-lt"/>
              </a:rPr>
              <a:t>3.2  </a:t>
            </a:r>
            <a:r>
              <a:rPr lang="zh-TW" altLang="en-US" sz="4000" dirty="0" smtClean="0">
                <a:solidFill>
                  <a:srgbClr val="660066"/>
                </a:solidFill>
                <a:latin typeface="+mn-lt"/>
              </a:rPr>
              <a:t>契約中的產權界定</a:t>
            </a:r>
          </a:p>
        </p:txBody>
      </p:sp>
      <p:sp>
        <p:nvSpPr>
          <p:cNvPr id="111619" name="Rectangle 3"/>
          <p:cNvSpPr>
            <a:spLocks noGrp="1" noChangeArrowheads="1"/>
          </p:cNvSpPr>
          <p:nvPr>
            <p:ph type="body" idx="1"/>
          </p:nvPr>
        </p:nvSpPr>
        <p:spPr>
          <a:xfrm>
            <a:off x="457200" y="1772816"/>
            <a:ext cx="8075240" cy="4536504"/>
          </a:xfrm>
        </p:spPr>
        <p:txBody>
          <a:bodyPr/>
          <a:lstStyle/>
          <a:p>
            <a:pPr marL="571500" indent="-571500">
              <a:lnSpc>
                <a:spcPct val="120000"/>
              </a:lnSpc>
            </a:pPr>
            <a:r>
              <a:rPr lang="zh-TW" altLang="en-US" sz="2800" dirty="0" smtClean="0">
                <a:solidFill>
                  <a:srgbClr val="660066"/>
                </a:solidFill>
                <a:latin typeface="新細明體" pitchFamily="18" charset="-120"/>
              </a:rPr>
              <a:t>契約中的產權界定可以分別就</a:t>
            </a:r>
            <a:r>
              <a:rPr lang="zh-TW" altLang="en-US" sz="2800" dirty="0" smtClean="0"/>
              <a:t>使用權、支配權和受益權去商議。</a:t>
            </a:r>
            <a:endParaRPr lang="zh-TW" altLang="en-US" sz="2800" dirty="0" smtClean="0">
              <a:solidFill>
                <a:srgbClr val="660066"/>
              </a:solidFill>
              <a:latin typeface="新細明體" pitchFamily="18" charset="-120"/>
            </a:endParaRPr>
          </a:p>
          <a:p>
            <a:pPr marL="571500" indent="-571500">
              <a:lnSpc>
                <a:spcPct val="120000"/>
              </a:lnSpc>
            </a:pPr>
            <a:r>
              <a:rPr lang="zh-TW" altLang="en-US" sz="2800" dirty="0" smtClean="0"/>
              <a:t>以房屋出租為例：</a:t>
            </a:r>
          </a:p>
          <a:p>
            <a:pPr marL="839788" lvl="1" indent="-495300">
              <a:lnSpc>
                <a:spcPct val="120000"/>
              </a:lnSpc>
              <a:buClr>
                <a:srgbClr val="135322"/>
              </a:buClr>
              <a:buSzTx/>
              <a:buFont typeface="Wingdings" pitchFamily="2" charset="2"/>
              <a:buAutoNum type="circleNumWdWhitePlain"/>
            </a:pPr>
            <a:r>
              <a:rPr lang="zh-TW" altLang="en-US" sz="2800" dirty="0" smtClean="0"/>
              <a:t>房東租出房子時，並沒有轉移屋子的所有權，僅轉移屋子的使用權。</a:t>
            </a:r>
          </a:p>
          <a:p>
            <a:pPr marL="839788" lvl="1" indent="-495300">
              <a:lnSpc>
                <a:spcPct val="120000"/>
              </a:lnSpc>
              <a:buClr>
                <a:srgbClr val="135322"/>
              </a:buClr>
              <a:buSzTx/>
              <a:buFont typeface="Wingdings" pitchFamily="2" charset="2"/>
              <a:buAutoNum type="circleNumWdWhitePlain"/>
            </a:pPr>
            <a:r>
              <a:rPr lang="zh-TW" altLang="en-US" sz="2800" dirty="0" smtClean="0"/>
              <a:t>房東並沒讓渡財產的受益權。</a:t>
            </a:r>
          </a:p>
          <a:p>
            <a:pPr marL="839788" lvl="1" indent="-495300">
              <a:lnSpc>
                <a:spcPct val="120000"/>
              </a:lnSpc>
              <a:buClr>
                <a:srgbClr val="135322"/>
              </a:buClr>
              <a:buSzTx/>
              <a:buFont typeface="Wingdings" pitchFamily="2" charset="2"/>
              <a:buAutoNum type="circleNumWdWhitePlain"/>
            </a:pPr>
            <a:r>
              <a:rPr lang="zh-TW" altLang="en-US" sz="2800" dirty="0" smtClean="0"/>
              <a:t>房東也沒有將支配權轉移給房客。如不能在牆上釘釘子。</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83741E70-6FAF-41BD-A9A4-754A193C32B7}" type="slidenum">
              <a:rPr lang="zh-TW" altLang="en-US"/>
              <a:pPr>
                <a:defRPr/>
              </a:pPr>
              <a:t>26</a:t>
            </a:fld>
            <a:endParaRPr lang="en-US" altLang="zh-TW"/>
          </a:p>
        </p:txBody>
      </p:sp>
      <p:sp>
        <p:nvSpPr>
          <p:cNvPr id="135170" name="Rectangle 2"/>
          <p:cNvSpPr>
            <a:spLocks noGrp="1" noChangeArrowheads="1"/>
          </p:cNvSpPr>
          <p:nvPr>
            <p:ph type="title"/>
          </p:nvPr>
        </p:nvSpPr>
        <p:spPr>
          <a:xfrm>
            <a:off x="457200" y="122238"/>
            <a:ext cx="7499350" cy="1074737"/>
          </a:xfrm>
        </p:spPr>
        <p:txBody>
          <a:bodyPr/>
          <a:lstStyle/>
          <a:p>
            <a:r>
              <a:rPr lang="en-US" altLang="zh-TW" sz="4000" dirty="0" smtClean="0">
                <a:solidFill>
                  <a:srgbClr val="660066"/>
                </a:solidFill>
                <a:latin typeface="+mn-lt"/>
              </a:rPr>
              <a:t>3.3  </a:t>
            </a:r>
            <a:r>
              <a:rPr lang="zh-TW" altLang="en-US" sz="4000" dirty="0" smtClean="0">
                <a:solidFill>
                  <a:srgbClr val="660066"/>
                </a:solidFill>
                <a:latin typeface="+mn-lt"/>
              </a:rPr>
              <a:t>契約</a:t>
            </a:r>
            <a:r>
              <a:rPr lang="zh-TW" altLang="en-US" sz="4000" dirty="0" smtClean="0">
                <a:solidFill>
                  <a:srgbClr val="660066"/>
                </a:solidFill>
                <a:latin typeface="+mn-lt"/>
              </a:rPr>
              <a:t>的交易成本</a:t>
            </a:r>
          </a:p>
        </p:txBody>
      </p:sp>
      <p:sp>
        <p:nvSpPr>
          <p:cNvPr id="135171" name="Rectangle 3"/>
          <p:cNvSpPr>
            <a:spLocks noGrp="1" noChangeArrowheads="1"/>
          </p:cNvSpPr>
          <p:nvPr>
            <p:ph type="body" idx="1"/>
          </p:nvPr>
        </p:nvSpPr>
        <p:spPr>
          <a:xfrm>
            <a:off x="468313" y="1557338"/>
            <a:ext cx="8280400" cy="4679950"/>
          </a:xfrm>
        </p:spPr>
        <p:txBody>
          <a:bodyPr/>
          <a:lstStyle/>
          <a:p>
            <a:pPr>
              <a:lnSpc>
                <a:spcPct val="120000"/>
              </a:lnSpc>
            </a:pPr>
            <a:r>
              <a:rPr lang="zh-TW" altLang="en-US" sz="2800" dirty="0" smtClean="0"/>
              <a:t>邊裝滿柳丁的小貨卡或市場裡的攤販，手裡拿著一把水果刀，隨時待命讓顧客</a:t>
            </a:r>
            <a:r>
              <a:rPr lang="zh-TW" altLang="en-US" sz="2800" b="1" dirty="0" smtClean="0"/>
              <a:t>親口嚐嚐</a:t>
            </a:r>
            <a:r>
              <a:rPr lang="zh-TW" altLang="en-US" sz="2800" dirty="0" smtClean="0"/>
              <a:t>。</a:t>
            </a:r>
          </a:p>
          <a:p>
            <a:pPr lvl="1">
              <a:lnSpc>
                <a:spcPct val="120000"/>
              </a:lnSpc>
            </a:pPr>
            <a:r>
              <a:rPr lang="zh-TW" altLang="en-US" sz="2800" dirty="0" smtClean="0"/>
              <a:t>這種商業習慣成了柳丁的交易規則，並且顯著地降低了交易的成本。</a:t>
            </a:r>
          </a:p>
          <a:p>
            <a:pPr>
              <a:lnSpc>
                <a:spcPct val="120000"/>
              </a:lnSpc>
            </a:pPr>
            <a:r>
              <a:rPr lang="zh-TW" altLang="en-US" sz="2800" dirty="0" smtClean="0"/>
              <a:t>另一種水果交易規則是不讓顧客觸摸挑選，又不提供試吃。對於這類水果，說服顧客的最好辦法是提供客戶</a:t>
            </a:r>
            <a:r>
              <a:rPr lang="zh-TW" altLang="en-US" sz="2800" b="1" dirty="0" smtClean="0"/>
              <a:t>退貨保証</a:t>
            </a:r>
            <a:r>
              <a:rPr lang="zh-TW" altLang="en-US" sz="2800" dirty="0" smtClean="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3B469B19-8FC0-43FB-8967-DF0B1817C943}" type="slidenum">
              <a:rPr lang="zh-TW" altLang="en-US"/>
              <a:pPr>
                <a:defRPr/>
              </a:pPr>
              <a:t>27</a:t>
            </a:fld>
            <a:endParaRPr lang="en-US" altLang="zh-TW"/>
          </a:p>
        </p:txBody>
      </p:sp>
      <p:sp>
        <p:nvSpPr>
          <p:cNvPr id="136194" name="Rectangle 2"/>
          <p:cNvSpPr>
            <a:spLocks noGrp="1" noChangeArrowheads="1"/>
          </p:cNvSpPr>
          <p:nvPr>
            <p:ph type="title"/>
          </p:nvPr>
        </p:nvSpPr>
        <p:spPr>
          <a:xfrm>
            <a:off x="457200" y="188913"/>
            <a:ext cx="7543800" cy="863600"/>
          </a:xfrm>
        </p:spPr>
        <p:txBody>
          <a:bodyPr/>
          <a:lstStyle/>
          <a:p>
            <a:r>
              <a:rPr lang="en-US" altLang="zh-TW" sz="4000" dirty="0" smtClean="0">
                <a:solidFill>
                  <a:srgbClr val="660066"/>
                </a:solidFill>
                <a:latin typeface="+mn-lt"/>
              </a:rPr>
              <a:t>3.4  </a:t>
            </a:r>
            <a:r>
              <a:rPr lang="zh-TW" altLang="en-US" sz="4000" dirty="0" smtClean="0">
                <a:solidFill>
                  <a:srgbClr val="660066"/>
                </a:solidFill>
                <a:latin typeface="+mn-lt"/>
              </a:rPr>
              <a:t>商譽</a:t>
            </a:r>
          </a:p>
        </p:txBody>
      </p:sp>
      <p:sp>
        <p:nvSpPr>
          <p:cNvPr id="136195" name="Rectangle 3"/>
          <p:cNvSpPr>
            <a:spLocks noGrp="1" noChangeArrowheads="1"/>
          </p:cNvSpPr>
          <p:nvPr>
            <p:ph type="body" idx="1"/>
          </p:nvPr>
        </p:nvSpPr>
        <p:spPr>
          <a:xfrm>
            <a:off x="467544" y="1412776"/>
            <a:ext cx="8351837" cy="5113337"/>
          </a:xfrm>
        </p:spPr>
        <p:txBody>
          <a:bodyPr/>
          <a:lstStyle/>
          <a:p>
            <a:pPr marL="571500" indent="-571500">
              <a:lnSpc>
                <a:spcPct val="120000"/>
              </a:lnSpc>
            </a:pPr>
            <a:r>
              <a:rPr lang="zh-TW" altLang="en-US" sz="2800" dirty="0" smtClean="0"/>
              <a:t>商譽 是一種「集體式」評估的結果，它彙總了人們不經意的評估而形成，並成為提供新購買者重要的參考情報。</a:t>
            </a:r>
          </a:p>
          <a:p>
            <a:pPr marL="839788" lvl="1" indent="-495300">
              <a:lnSpc>
                <a:spcPct val="120000"/>
              </a:lnSpc>
              <a:buClr>
                <a:srgbClr val="135322"/>
              </a:buClr>
              <a:buSzTx/>
              <a:buFont typeface="Wingdings" pitchFamily="2" charset="2"/>
              <a:buAutoNum type="arabicParenR"/>
            </a:pPr>
            <a:r>
              <a:rPr lang="zh-TW" altLang="en-US" sz="2800" dirty="0" smtClean="0"/>
              <a:t>這種集體評估方式並不是在有意目的下推動或聚集眾人決定的評估方式。</a:t>
            </a:r>
          </a:p>
          <a:p>
            <a:pPr marL="839788" lvl="1" indent="-495300">
              <a:lnSpc>
                <a:spcPct val="120000"/>
              </a:lnSpc>
              <a:buClr>
                <a:srgbClr val="135322"/>
              </a:buClr>
              <a:buSzTx/>
              <a:buFont typeface="Wingdings" pitchFamily="2" charset="2"/>
              <a:buAutoNum type="arabicParenR"/>
            </a:pPr>
            <a:r>
              <a:rPr lang="zh-TW" altLang="en-US" sz="2800" dirty="0" smtClean="0"/>
              <a:t>商譽的存在指示買者：我已經幫你篩選了一些，你要不要參考一下？</a:t>
            </a:r>
          </a:p>
          <a:p>
            <a:pPr marL="839788" lvl="1" indent="-495300">
              <a:lnSpc>
                <a:spcPct val="120000"/>
              </a:lnSpc>
              <a:buClr>
                <a:srgbClr val="135322"/>
              </a:buClr>
              <a:buSzTx/>
              <a:buFont typeface="Wingdings" pitchFamily="2" charset="2"/>
              <a:buAutoNum type="arabicParenR"/>
            </a:pPr>
            <a:r>
              <a:rPr lang="zh-TW" altLang="en-US" sz="2800" dirty="0" smtClean="0"/>
              <a:t>然後在買賣雙方自願接受的情形下逐漸發展出來的。</a:t>
            </a:r>
            <a:endParaRPr lang="zh-TW" altLang="en-US" sz="24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EAE26548-11D1-4775-BEE0-AD036D27A3DD}" type="slidenum">
              <a:rPr lang="zh-TW" altLang="en-US"/>
              <a:pPr>
                <a:defRPr/>
              </a:pPr>
              <a:t>28</a:t>
            </a:fld>
            <a:endParaRPr lang="en-US" altLang="zh-TW"/>
          </a:p>
        </p:txBody>
      </p:sp>
      <p:sp>
        <p:nvSpPr>
          <p:cNvPr id="139266" name="Rectangle 2"/>
          <p:cNvSpPr>
            <a:spLocks noGrp="1" noChangeArrowheads="1"/>
          </p:cNvSpPr>
          <p:nvPr>
            <p:ph type="title"/>
          </p:nvPr>
        </p:nvSpPr>
        <p:spPr>
          <a:xfrm>
            <a:off x="457200" y="122238"/>
            <a:ext cx="7499350" cy="930275"/>
          </a:xfrm>
        </p:spPr>
        <p:txBody>
          <a:bodyPr/>
          <a:lstStyle/>
          <a:p>
            <a:r>
              <a:rPr lang="en-US" altLang="zh-TW" sz="4000" dirty="0" smtClean="0">
                <a:solidFill>
                  <a:srgbClr val="660066"/>
                </a:solidFill>
                <a:latin typeface="+mn-lt"/>
              </a:rPr>
              <a:t>3.5  </a:t>
            </a:r>
            <a:r>
              <a:rPr lang="zh-TW" altLang="en-US" sz="4000" dirty="0" smtClean="0">
                <a:solidFill>
                  <a:srgbClr val="660066"/>
                </a:solidFill>
                <a:latin typeface="+mn-lt"/>
              </a:rPr>
              <a:t>質押與擔保品</a:t>
            </a:r>
            <a:endParaRPr lang="zh-TW" altLang="en-US" sz="4000" b="0" dirty="0" smtClean="0">
              <a:solidFill>
                <a:srgbClr val="660066"/>
              </a:solidFill>
              <a:latin typeface="+mn-lt"/>
            </a:endParaRPr>
          </a:p>
        </p:txBody>
      </p:sp>
      <p:sp>
        <p:nvSpPr>
          <p:cNvPr id="139267" name="Rectangle 3"/>
          <p:cNvSpPr>
            <a:spLocks noGrp="1" noChangeArrowheads="1"/>
          </p:cNvSpPr>
          <p:nvPr>
            <p:ph type="body" idx="1"/>
          </p:nvPr>
        </p:nvSpPr>
        <p:spPr>
          <a:xfrm>
            <a:off x="457200" y="1557338"/>
            <a:ext cx="8291513" cy="5111750"/>
          </a:xfrm>
        </p:spPr>
        <p:txBody>
          <a:bodyPr/>
          <a:lstStyle/>
          <a:p>
            <a:pPr marL="571500" indent="-571500">
              <a:lnSpc>
                <a:spcPct val="120000"/>
              </a:lnSpc>
            </a:pPr>
            <a:r>
              <a:rPr lang="zh-TW" altLang="en-US" sz="2800" smtClean="0"/>
              <a:t>銀行貸款，有時</a:t>
            </a:r>
            <a:r>
              <a:rPr lang="zh-TW" altLang="en-US" sz="2800" b="1" smtClean="0"/>
              <a:t>價格並非最先考慮的條款，</a:t>
            </a:r>
            <a:r>
              <a:rPr lang="zh-TW" altLang="en-US" sz="2800" smtClean="0"/>
              <a:t>質押與擔保品才是重點。</a:t>
            </a:r>
          </a:p>
          <a:p>
            <a:pPr marL="839788" lvl="1" indent="-495300">
              <a:lnSpc>
                <a:spcPct val="120000"/>
              </a:lnSpc>
              <a:buClr>
                <a:srgbClr val="135322"/>
              </a:buClr>
              <a:buSzTx/>
              <a:buFont typeface="Wingdings" pitchFamily="2" charset="2"/>
              <a:buAutoNum type="arabicParenR"/>
            </a:pPr>
            <a:r>
              <a:rPr lang="zh-TW" altLang="en-US" sz="2800" smtClean="0"/>
              <a:t>銀行如果不能從房貸契約中得到第一順位的質押權，就無以對付倒帳的貸款客戶。</a:t>
            </a:r>
          </a:p>
          <a:p>
            <a:pPr marL="839788" lvl="1" indent="-495300">
              <a:lnSpc>
                <a:spcPct val="120000"/>
              </a:lnSpc>
              <a:buClr>
                <a:srgbClr val="135322"/>
              </a:buClr>
              <a:buSzTx/>
              <a:buFont typeface="Wingdings" pitchFamily="2" charset="2"/>
              <a:buAutoNum type="arabicParenR"/>
            </a:pPr>
            <a:r>
              <a:rPr lang="zh-TW" altLang="en-US" sz="2800" smtClean="0"/>
              <a:t>銀行也能藉由升高利率來避免，但存心倒帳的人不會在意較高的利率。</a:t>
            </a:r>
          </a:p>
          <a:p>
            <a:pPr marL="571500" indent="-571500">
              <a:lnSpc>
                <a:spcPct val="120000"/>
              </a:lnSpc>
            </a:pPr>
            <a:r>
              <a:rPr lang="zh-TW" altLang="en-US" sz="2800" smtClean="0"/>
              <a:t>契約的最主要目的是在保障雙方都能得到利得，而質押與有效的互相監督、驗明則是降低交易成本的主要辦法。</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334B4DCD-EFCE-49F3-B92B-0635CA9A9223}" type="slidenum">
              <a:rPr lang="zh-TW" altLang="en-US"/>
              <a:pPr>
                <a:defRPr/>
              </a:pPr>
              <a:t>29</a:t>
            </a:fld>
            <a:endParaRPr lang="en-US" altLang="zh-TW"/>
          </a:p>
        </p:txBody>
      </p:sp>
      <p:sp>
        <p:nvSpPr>
          <p:cNvPr id="113666" name="Rectangle 2"/>
          <p:cNvSpPr>
            <a:spLocks noGrp="1" noChangeArrowheads="1"/>
          </p:cNvSpPr>
          <p:nvPr>
            <p:ph type="title"/>
          </p:nvPr>
        </p:nvSpPr>
        <p:spPr>
          <a:xfrm>
            <a:off x="395536" y="188640"/>
            <a:ext cx="7543800" cy="1003300"/>
          </a:xfrm>
        </p:spPr>
        <p:txBody>
          <a:bodyPr/>
          <a:lstStyle/>
          <a:p>
            <a:r>
              <a:rPr lang="en-US" altLang="zh-TW" sz="4000" dirty="0" smtClean="0">
                <a:solidFill>
                  <a:srgbClr val="660066"/>
                </a:solidFill>
                <a:latin typeface="+mn-lt"/>
              </a:rPr>
              <a:t>3.6 </a:t>
            </a:r>
            <a:r>
              <a:rPr lang="zh-TW" altLang="en-US" sz="4000" dirty="0" smtClean="0">
                <a:solidFill>
                  <a:srgbClr val="660066"/>
                </a:solidFill>
                <a:latin typeface="+mn-lt"/>
              </a:rPr>
              <a:t> </a:t>
            </a:r>
            <a:r>
              <a:rPr lang="zh-TW" altLang="en-US" sz="4000" dirty="0" smtClean="0">
                <a:solidFill>
                  <a:srgbClr val="660066"/>
                </a:solidFill>
              </a:rPr>
              <a:t>廠商是契約的</a:t>
            </a:r>
            <a:r>
              <a:rPr lang="zh-TW" altLang="en-US" sz="4000" dirty="0" smtClean="0">
                <a:solidFill>
                  <a:srgbClr val="660066"/>
                </a:solidFill>
                <a:latin typeface="+mn-lt"/>
              </a:rPr>
              <a:t>串聯體</a:t>
            </a:r>
          </a:p>
        </p:txBody>
      </p:sp>
      <p:sp>
        <p:nvSpPr>
          <p:cNvPr id="113667" name="Rectangle 3"/>
          <p:cNvSpPr>
            <a:spLocks noGrp="1" noChangeArrowheads="1"/>
          </p:cNvSpPr>
          <p:nvPr>
            <p:ph type="body" idx="1"/>
          </p:nvPr>
        </p:nvSpPr>
        <p:spPr>
          <a:xfrm>
            <a:off x="1187624" y="1844824"/>
            <a:ext cx="6480720" cy="3528392"/>
          </a:xfrm>
        </p:spPr>
        <p:txBody>
          <a:bodyPr/>
          <a:lstStyle/>
          <a:p>
            <a:pPr marL="571500" indent="-571500">
              <a:lnSpc>
                <a:spcPct val="150000"/>
              </a:lnSpc>
            </a:pPr>
            <a:r>
              <a:rPr lang="zh-TW" altLang="en-US" sz="2800" dirty="0" smtClean="0">
                <a:solidFill>
                  <a:srgbClr val="660066"/>
                </a:solidFill>
              </a:rPr>
              <a:t>雇主與員工的契約串聯</a:t>
            </a:r>
            <a:endParaRPr lang="en-US" altLang="zh-TW" sz="2800" dirty="0" smtClean="0">
              <a:solidFill>
                <a:srgbClr val="660066"/>
              </a:solidFill>
            </a:endParaRPr>
          </a:p>
          <a:p>
            <a:pPr marL="571500" indent="-571500">
              <a:lnSpc>
                <a:spcPct val="150000"/>
              </a:lnSpc>
            </a:pPr>
            <a:r>
              <a:rPr lang="zh-TW" altLang="en-US" sz="2800" dirty="0" smtClean="0"/>
              <a:t>廠商與廠商之間</a:t>
            </a:r>
            <a:r>
              <a:rPr lang="zh-TW" altLang="en-US" sz="2800" dirty="0" smtClean="0">
                <a:solidFill>
                  <a:srgbClr val="660066"/>
                </a:solidFill>
              </a:rPr>
              <a:t>的契約串聯</a:t>
            </a:r>
            <a:endParaRPr lang="en-US" altLang="zh-TW" sz="2800" dirty="0" smtClean="0">
              <a:solidFill>
                <a:srgbClr val="660066"/>
              </a:solidFill>
            </a:endParaRPr>
          </a:p>
          <a:p>
            <a:pPr marL="571500" indent="-571500">
              <a:lnSpc>
                <a:spcPct val="150000"/>
              </a:lnSpc>
            </a:pPr>
            <a:endParaRPr lang="zh-TW" altLang="en-US" sz="28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0C8BC92F-4125-4C51-B91E-658C35DAA133}" type="slidenum">
              <a:rPr lang="zh-TW" altLang="en-US"/>
              <a:pPr>
                <a:defRPr/>
              </a:pPr>
              <a:t>3</a:t>
            </a:fld>
            <a:endParaRPr lang="en-US" altLang="zh-TW"/>
          </a:p>
        </p:txBody>
      </p:sp>
      <p:sp>
        <p:nvSpPr>
          <p:cNvPr id="106498" name="Rectangle 2"/>
          <p:cNvSpPr>
            <a:spLocks noGrp="1" noChangeArrowheads="1"/>
          </p:cNvSpPr>
          <p:nvPr>
            <p:ph type="title"/>
          </p:nvPr>
        </p:nvSpPr>
        <p:spPr>
          <a:xfrm>
            <a:off x="457200" y="122238"/>
            <a:ext cx="7499350" cy="930275"/>
          </a:xfrm>
        </p:spPr>
        <p:txBody>
          <a:bodyPr/>
          <a:lstStyle/>
          <a:p>
            <a:r>
              <a:rPr lang="en-US" altLang="zh-TW" sz="4400" dirty="0" smtClean="0">
                <a:solidFill>
                  <a:srgbClr val="FF0000"/>
                </a:solidFill>
                <a:latin typeface="+mn-lt"/>
              </a:rPr>
              <a:t>1. </a:t>
            </a:r>
            <a:r>
              <a:rPr lang="zh-TW" altLang="en-US" sz="4400" dirty="0" smtClean="0">
                <a:solidFill>
                  <a:srgbClr val="FF0000"/>
                </a:solidFill>
                <a:latin typeface="+mn-lt"/>
              </a:rPr>
              <a:t> </a:t>
            </a:r>
            <a:r>
              <a:rPr lang="zh-TW" altLang="en-US" sz="4400" dirty="0" smtClean="0">
                <a:solidFill>
                  <a:srgbClr val="FF0000"/>
                </a:solidFill>
                <a:latin typeface="+mn-lt"/>
              </a:rPr>
              <a:t>財產權 </a:t>
            </a:r>
            <a:endParaRPr lang="en-US" altLang="zh-TW" sz="4400" dirty="0" smtClean="0">
              <a:solidFill>
                <a:srgbClr val="FF0000"/>
              </a:solidFill>
              <a:latin typeface="+mn-lt"/>
            </a:endParaRPr>
          </a:p>
        </p:txBody>
      </p:sp>
      <p:sp>
        <p:nvSpPr>
          <p:cNvPr id="106499" name="Rectangle 3"/>
          <p:cNvSpPr>
            <a:spLocks noGrp="1" noChangeArrowheads="1"/>
          </p:cNvSpPr>
          <p:nvPr>
            <p:ph type="body" idx="1"/>
          </p:nvPr>
        </p:nvSpPr>
        <p:spPr>
          <a:xfrm>
            <a:off x="539552" y="1556792"/>
            <a:ext cx="7777163" cy="4392613"/>
          </a:xfrm>
        </p:spPr>
        <p:txBody>
          <a:bodyPr/>
          <a:lstStyle/>
          <a:p>
            <a:pPr marL="454025" indent="-438150">
              <a:lnSpc>
                <a:spcPct val="130000"/>
              </a:lnSpc>
            </a:pPr>
            <a:r>
              <a:rPr lang="zh-TW" altLang="en-US" sz="2800" dirty="0" smtClean="0"/>
              <a:t>財產權：指個人或團體對某特定資源或財貨具有排他地、自由地佔有、使用、處分及享受其利益的權利。</a:t>
            </a:r>
          </a:p>
          <a:p>
            <a:pPr marL="1131888" lvl="2" indent="-438150">
              <a:lnSpc>
                <a:spcPct val="130000"/>
              </a:lnSpc>
              <a:buClr>
                <a:srgbClr val="135322"/>
              </a:buClr>
              <a:buSzTx/>
              <a:buFont typeface="Wingdings" pitchFamily="2" charset="2"/>
              <a:buAutoNum type="arabicParenR"/>
            </a:pPr>
            <a:r>
              <a:rPr lang="zh-TW" altLang="en-US" sz="2800" dirty="0" smtClean="0"/>
              <a:t>排他地</a:t>
            </a:r>
            <a:endParaRPr lang="en-US" altLang="zh-TW" sz="2800" dirty="0" smtClean="0"/>
          </a:p>
          <a:p>
            <a:pPr marL="1131888" lvl="2" indent="-438150">
              <a:lnSpc>
                <a:spcPct val="130000"/>
              </a:lnSpc>
              <a:buClr>
                <a:srgbClr val="135322"/>
              </a:buClr>
              <a:buSzTx/>
              <a:buFont typeface="Wingdings" pitchFamily="2" charset="2"/>
              <a:buAutoNum type="arabicParenR"/>
            </a:pPr>
            <a:r>
              <a:rPr lang="zh-TW" altLang="en-US" sz="2800" dirty="0" smtClean="0"/>
              <a:t>自由</a:t>
            </a:r>
            <a:r>
              <a:rPr lang="zh-TW" altLang="en-US" sz="2800" dirty="0" smtClean="0"/>
              <a:t>地</a:t>
            </a:r>
            <a:endParaRPr lang="zh-TW" altLang="en-US" sz="2800"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F0D0C55B-C26A-4A8E-AF6C-5FBA1C08F848}" type="slidenum">
              <a:rPr lang="zh-TW" altLang="en-US"/>
              <a:pPr>
                <a:defRPr/>
              </a:pPr>
              <a:t>30</a:t>
            </a:fld>
            <a:endParaRPr lang="en-US" altLang="zh-TW"/>
          </a:p>
        </p:txBody>
      </p:sp>
      <p:sp>
        <p:nvSpPr>
          <p:cNvPr id="112642" name="Rectangle 2"/>
          <p:cNvSpPr>
            <a:spLocks noGrp="1" noChangeArrowheads="1"/>
          </p:cNvSpPr>
          <p:nvPr>
            <p:ph type="title"/>
          </p:nvPr>
        </p:nvSpPr>
        <p:spPr>
          <a:xfrm>
            <a:off x="395288" y="188640"/>
            <a:ext cx="7345064" cy="886098"/>
          </a:xfrm>
        </p:spPr>
        <p:txBody>
          <a:bodyPr/>
          <a:lstStyle/>
          <a:p>
            <a:r>
              <a:rPr lang="en-US" altLang="zh-TW" sz="4000" dirty="0" smtClean="0">
                <a:solidFill>
                  <a:srgbClr val="660066"/>
                </a:solidFill>
                <a:latin typeface="+mn-lt"/>
              </a:rPr>
              <a:t>3.7  </a:t>
            </a:r>
            <a:r>
              <a:rPr lang="zh-TW" altLang="en-US" sz="4000" dirty="0" smtClean="0">
                <a:solidFill>
                  <a:srgbClr val="660066"/>
                </a:solidFill>
                <a:latin typeface="+mn-lt"/>
              </a:rPr>
              <a:t>雇主與員工的契約</a:t>
            </a:r>
          </a:p>
        </p:txBody>
      </p:sp>
      <p:sp>
        <p:nvSpPr>
          <p:cNvPr id="112643" name="Rectangle 3"/>
          <p:cNvSpPr>
            <a:spLocks noGrp="1" noChangeArrowheads="1"/>
          </p:cNvSpPr>
          <p:nvPr>
            <p:ph type="body" idx="1"/>
          </p:nvPr>
        </p:nvSpPr>
        <p:spPr>
          <a:xfrm>
            <a:off x="683568" y="1484783"/>
            <a:ext cx="8065145" cy="5039841"/>
          </a:xfrm>
        </p:spPr>
        <p:txBody>
          <a:bodyPr/>
          <a:lstStyle/>
          <a:p>
            <a:pPr marL="538163" lvl="1" indent="-484188">
              <a:buClr>
                <a:srgbClr val="135322"/>
              </a:buClr>
              <a:buSzTx/>
              <a:buFont typeface="Wingdings" pitchFamily="2" charset="2"/>
              <a:buAutoNum type="circleNumWdWhitePlain"/>
            </a:pPr>
            <a:r>
              <a:rPr lang="zh-TW" altLang="en-US" sz="2800" dirty="0" smtClean="0"/>
              <a:t>雇員將一定時間內的活動權利轉移給雇主，並接受工作的分派。</a:t>
            </a:r>
          </a:p>
          <a:p>
            <a:pPr marL="538163" lvl="1" indent="-484188">
              <a:buClr>
                <a:srgbClr val="135322"/>
              </a:buClr>
              <a:buSzTx/>
              <a:buFont typeface="Wingdings" pitchFamily="2" charset="2"/>
              <a:buAutoNum type="circleNumWdWhitePlain"/>
            </a:pPr>
            <a:r>
              <a:rPr lang="zh-TW" altLang="en-US" sz="2800" dirty="0" smtClean="0"/>
              <a:t>雇主將生產所得的部份收入轉移給雇員。</a:t>
            </a:r>
          </a:p>
          <a:p>
            <a:pPr marL="538163" lvl="1" indent="-484188">
              <a:buClr>
                <a:srgbClr val="135322"/>
              </a:buClr>
              <a:buSzTx/>
              <a:buFont typeface="Wingdings" pitchFamily="2" charset="2"/>
              <a:buAutoNum type="circleNumWdWhitePlain"/>
            </a:pPr>
            <a:r>
              <a:rPr lang="zh-TW" altLang="en-US" sz="2800" dirty="0" smtClean="0"/>
              <a:t>雇員並沒有將全部的人身權利讓渡，他不允許雇主侮辱他的人格、也不接受無理的凌虐。</a:t>
            </a:r>
          </a:p>
          <a:p>
            <a:pPr marL="538163" lvl="1" indent="-484188">
              <a:buClr>
                <a:srgbClr val="135322"/>
              </a:buClr>
              <a:buSzTx/>
              <a:buFont typeface="Wingdings" pitchFamily="2" charset="2"/>
              <a:buAutoNum type="circleNumWdWhitePlain"/>
            </a:pPr>
            <a:r>
              <a:rPr lang="zh-TW" altLang="en-US" sz="2800" dirty="0" smtClean="0"/>
              <a:t>雇主並不將機器的所有權轉移轉給雇員。</a:t>
            </a:r>
          </a:p>
          <a:p>
            <a:pPr marL="538163" lvl="1" indent="-484188">
              <a:buClr>
                <a:srgbClr val="135322"/>
              </a:buClr>
              <a:buSzTx/>
              <a:buFont typeface="Wingdings" pitchFamily="2" charset="2"/>
              <a:buAutoNum type="circleNumWdWhitePlain"/>
            </a:pPr>
            <a:r>
              <a:rPr lang="zh-TW" altLang="en-US" sz="2800" dirty="0" smtClean="0"/>
              <a:t>契約還載明雇員在疾病與意外事件時可以請假，以及年休假期的期限。</a:t>
            </a:r>
          </a:p>
          <a:p>
            <a:pPr marL="538163" lvl="1" indent="-484188">
              <a:buClr>
                <a:srgbClr val="135322"/>
              </a:buClr>
              <a:buSzTx/>
              <a:buFont typeface="Wingdings" pitchFamily="2" charset="2"/>
              <a:buAutoNum type="circleNumWdWhitePlain"/>
            </a:pPr>
            <a:r>
              <a:rPr lang="zh-TW" altLang="en-US" sz="2800" dirty="0" smtClean="0"/>
              <a:t>雇主也可要求雇員在生產趕工時額外加班。</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334B4DCD-EFCE-49F3-B92B-0635CA9A9223}" type="slidenum">
              <a:rPr lang="zh-TW" altLang="en-US"/>
              <a:pPr>
                <a:defRPr/>
              </a:pPr>
              <a:t>31</a:t>
            </a:fld>
            <a:endParaRPr lang="en-US" altLang="zh-TW"/>
          </a:p>
        </p:txBody>
      </p:sp>
      <p:sp>
        <p:nvSpPr>
          <p:cNvPr id="113666" name="Rectangle 2"/>
          <p:cNvSpPr>
            <a:spLocks noGrp="1" noChangeArrowheads="1"/>
          </p:cNvSpPr>
          <p:nvPr>
            <p:ph type="title"/>
          </p:nvPr>
        </p:nvSpPr>
        <p:spPr>
          <a:xfrm>
            <a:off x="457200" y="122238"/>
            <a:ext cx="7543800" cy="1003300"/>
          </a:xfrm>
        </p:spPr>
        <p:txBody>
          <a:bodyPr/>
          <a:lstStyle/>
          <a:p>
            <a:r>
              <a:rPr lang="en-US" altLang="zh-TW" sz="4000" dirty="0" smtClean="0">
                <a:solidFill>
                  <a:srgbClr val="660066"/>
                </a:solidFill>
                <a:latin typeface="+mn-lt"/>
              </a:rPr>
              <a:t>3.8  </a:t>
            </a:r>
            <a:r>
              <a:rPr lang="zh-TW" altLang="en-US" sz="4000" dirty="0" smtClean="0">
                <a:solidFill>
                  <a:srgbClr val="660066"/>
                </a:solidFill>
              </a:rPr>
              <a:t>廠商與廠商</a:t>
            </a:r>
            <a:r>
              <a:rPr lang="zh-TW" altLang="en-US" sz="4000" dirty="0" smtClean="0">
                <a:latin typeface="+mn-lt"/>
              </a:rPr>
              <a:t>的</a:t>
            </a:r>
            <a:r>
              <a:rPr lang="zh-TW" altLang="en-US" sz="4000" dirty="0" smtClean="0"/>
              <a:t>契約</a:t>
            </a:r>
            <a:endParaRPr lang="zh-TW" altLang="en-US" sz="4000" dirty="0" smtClean="0">
              <a:solidFill>
                <a:srgbClr val="660066"/>
              </a:solidFill>
              <a:latin typeface="+mn-lt"/>
            </a:endParaRPr>
          </a:p>
        </p:txBody>
      </p:sp>
      <p:sp>
        <p:nvSpPr>
          <p:cNvPr id="113667" name="Rectangle 3"/>
          <p:cNvSpPr>
            <a:spLocks noGrp="1" noChangeArrowheads="1"/>
          </p:cNvSpPr>
          <p:nvPr>
            <p:ph type="body" idx="1"/>
          </p:nvPr>
        </p:nvSpPr>
        <p:spPr>
          <a:xfrm>
            <a:off x="457200" y="1556791"/>
            <a:ext cx="7859216" cy="4574133"/>
          </a:xfrm>
        </p:spPr>
        <p:txBody>
          <a:bodyPr/>
          <a:lstStyle/>
          <a:p>
            <a:pPr marL="538163" lvl="1" indent="-495300">
              <a:buClr>
                <a:srgbClr val="135322"/>
              </a:buClr>
              <a:buSzTx/>
              <a:buFont typeface="Wingdings" pitchFamily="2" charset="2"/>
              <a:buAutoNum type="arabicParenR"/>
            </a:pPr>
            <a:r>
              <a:rPr lang="zh-TW" altLang="en-US" sz="2800" dirty="0" smtClean="0"/>
              <a:t>廠商在取得生產原料時，必須與上游的廠商訂定契約，以確保穩定的原料供應。</a:t>
            </a:r>
            <a:endParaRPr lang="en-US" altLang="zh-TW" sz="2800" dirty="0" smtClean="0"/>
          </a:p>
          <a:p>
            <a:pPr marL="538163" lvl="1" indent="-495300">
              <a:buClr>
                <a:srgbClr val="135322"/>
              </a:buClr>
              <a:buSzTx/>
              <a:buFont typeface="Wingdings" pitchFamily="2" charset="2"/>
              <a:buAutoNum type="arabicParenR"/>
            </a:pPr>
            <a:r>
              <a:rPr lang="zh-TW" altLang="en-US" sz="2800" dirty="0" smtClean="0"/>
              <a:t>廠商須與下游的廠商訂定供應產品的契約。</a:t>
            </a:r>
          </a:p>
          <a:p>
            <a:pPr marL="538163" lvl="1" indent="-495300">
              <a:buClr>
                <a:srgbClr val="135322"/>
              </a:buClr>
              <a:buSzTx/>
              <a:buFont typeface="Wingdings" pitchFamily="2" charset="2"/>
              <a:buAutoNum type="arabicParenR"/>
            </a:pPr>
            <a:r>
              <a:rPr lang="zh-TW" altLang="en-US" sz="2800" dirty="0" smtClean="0"/>
              <a:t>資本家有時必須發行公司債、或向銀行、地下錢莊借貸</a:t>
            </a:r>
            <a:r>
              <a:rPr lang="en-US" altLang="zh-TW" sz="2800" dirty="0" smtClean="0"/>
              <a:t>﹔</a:t>
            </a:r>
            <a:r>
              <a:rPr lang="zh-TW" altLang="en-US" sz="2800" dirty="0" smtClean="0"/>
              <a:t>這些債務是另一種契約。資本家為了規避虧損而同時投資不同的事業體。</a:t>
            </a:r>
          </a:p>
          <a:p>
            <a:pPr marL="538163" lvl="1" indent="-495300">
              <a:buClr>
                <a:srgbClr val="135322"/>
              </a:buClr>
              <a:buSzTx/>
              <a:buFont typeface="Wingdings" pitchFamily="2" charset="2"/>
              <a:buAutoNum type="arabicParenR"/>
            </a:pPr>
            <a:r>
              <a:rPr lang="zh-TW" altLang="en-US" sz="2800" dirty="0" smtClean="0"/>
              <a:t>員工必然少不了儲蓄，可能存入銀行，或以股票的形式存放，也都是一種財務契約。</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88DEDD05-2024-4BF2-8C7B-E62D3BFEB26F}" type="slidenum">
              <a:rPr lang="zh-TW" altLang="en-US"/>
              <a:pPr>
                <a:defRPr/>
              </a:pPr>
              <a:t>32</a:t>
            </a:fld>
            <a:endParaRPr lang="en-US" altLang="zh-TW"/>
          </a:p>
        </p:txBody>
      </p:sp>
      <p:sp>
        <p:nvSpPr>
          <p:cNvPr id="131074" name="Rectangle 2"/>
          <p:cNvSpPr>
            <a:spLocks noGrp="1" noChangeArrowheads="1"/>
          </p:cNvSpPr>
          <p:nvPr>
            <p:ph type="title"/>
          </p:nvPr>
        </p:nvSpPr>
        <p:spPr>
          <a:xfrm>
            <a:off x="457200" y="122238"/>
            <a:ext cx="7427168" cy="930498"/>
          </a:xfrm>
        </p:spPr>
        <p:txBody>
          <a:bodyPr/>
          <a:lstStyle/>
          <a:p>
            <a:r>
              <a:rPr lang="en-US" altLang="zh-TW" sz="4000" dirty="0" smtClean="0">
                <a:solidFill>
                  <a:srgbClr val="660066"/>
                </a:solidFill>
                <a:latin typeface="+mn-lt"/>
              </a:rPr>
              <a:t>3-.9 </a:t>
            </a:r>
            <a:r>
              <a:rPr lang="zh-TW" altLang="en-US" sz="4000" dirty="0" smtClean="0">
                <a:solidFill>
                  <a:srgbClr val="660066"/>
                </a:solidFill>
                <a:latin typeface="+mn-lt"/>
              </a:rPr>
              <a:t>長期契約</a:t>
            </a:r>
          </a:p>
        </p:txBody>
      </p:sp>
      <p:sp>
        <p:nvSpPr>
          <p:cNvPr id="131075" name="Rectangle 3"/>
          <p:cNvSpPr>
            <a:spLocks noGrp="1" noChangeArrowheads="1"/>
          </p:cNvSpPr>
          <p:nvPr>
            <p:ph type="body" idx="1"/>
          </p:nvPr>
        </p:nvSpPr>
        <p:spPr>
          <a:xfrm>
            <a:off x="457200" y="1557338"/>
            <a:ext cx="8229600" cy="4573587"/>
          </a:xfrm>
        </p:spPr>
        <p:txBody>
          <a:bodyPr/>
          <a:lstStyle/>
          <a:p>
            <a:pPr>
              <a:lnSpc>
                <a:spcPct val="120000"/>
              </a:lnSpc>
            </a:pPr>
            <a:r>
              <a:rPr lang="zh-TW" altLang="en-US" sz="2800" dirty="0" smtClean="0"/>
              <a:t>長期契約指雙方訂下</a:t>
            </a:r>
            <a:r>
              <a:rPr lang="en-US" altLang="zh-TW" sz="2800" dirty="0" smtClean="0"/>
              <a:t>10-20</a:t>
            </a:r>
            <a:r>
              <a:rPr lang="zh-TW" altLang="en-US" sz="2800" dirty="0" smtClean="0"/>
              <a:t>年期的指定採購。</a:t>
            </a:r>
          </a:p>
          <a:p>
            <a:pPr lvl="1">
              <a:lnSpc>
                <a:spcPct val="120000"/>
              </a:lnSpc>
            </a:pPr>
            <a:r>
              <a:rPr lang="zh-TW" altLang="en-US" sz="2800" dirty="0" smtClean="0"/>
              <a:t>如果雙方信譽都很好，可以採取長期契約。</a:t>
            </a:r>
          </a:p>
          <a:p>
            <a:pPr lvl="1">
              <a:lnSpc>
                <a:spcPct val="120000"/>
              </a:lnSpc>
            </a:pPr>
            <a:r>
              <a:rPr lang="zh-TW" altLang="en-US" sz="2800" dirty="0" smtClean="0"/>
              <a:t>在長期契約中，雙方以文字載明交貨數量、交貨方式、價格的調整公式等。</a:t>
            </a:r>
          </a:p>
          <a:p>
            <a:pPr>
              <a:lnSpc>
                <a:spcPct val="120000"/>
              </a:lnSpc>
              <a:buFont typeface="Wingdings" pitchFamily="2" charset="2"/>
              <a:buNone/>
            </a:pPr>
            <a:endParaRPr lang="zh-TW" altLang="en-US" sz="28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C0DE134F-74F7-4FBD-9A2A-74B96AB1F279}" type="slidenum">
              <a:rPr lang="zh-TW" altLang="en-US"/>
              <a:pPr>
                <a:defRPr/>
              </a:pPr>
              <a:t>33</a:t>
            </a:fld>
            <a:endParaRPr lang="en-US" altLang="zh-TW"/>
          </a:p>
        </p:txBody>
      </p:sp>
      <p:sp>
        <p:nvSpPr>
          <p:cNvPr id="140290" name="Rectangle 2"/>
          <p:cNvSpPr>
            <a:spLocks noGrp="1" noChangeArrowheads="1"/>
          </p:cNvSpPr>
          <p:nvPr>
            <p:ph type="title"/>
          </p:nvPr>
        </p:nvSpPr>
        <p:spPr>
          <a:xfrm>
            <a:off x="457200" y="122238"/>
            <a:ext cx="7499350" cy="930275"/>
          </a:xfrm>
        </p:spPr>
        <p:txBody>
          <a:bodyPr/>
          <a:lstStyle/>
          <a:p>
            <a:r>
              <a:rPr lang="en-US" altLang="zh-TW" sz="4000" dirty="0" smtClean="0">
                <a:solidFill>
                  <a:srgbClr val="660066"/>
                </a:solidFill>
                <a:latin typeface="+mn-lt"/>
              </a:rPr>
              <a:t>3.10  </a:t>
            </a:r>
            <a:r>
              <a:rPr lang="zh-TW" altLang="en-US" sz="4000" dirty="0" smtClean="0">
                <a:solidFill>
                  <a:srgbClr val="660066"/>
                </a:solidFill>
                <a:latin typeface="+mn-lt"/>
              </a:rPr>
              <a:t>特殊資產</a:t>
            </a:r>
          </a:p>
        </p:txBody>
      </p:sp>
      <p:sp>
        <p:nvSpPr>
          <p:cNvPr id="140291" name="Rectangle 3"/>
          <p:cNvSpPr>
            <a:spLocks noGrp="1" noChangeArrowheads="1"/>
          </p:cNvSpPr>
          <p:nvPr>
            <p:ph type="body" idx="1"/>
          </p:nvPr>
        </p:nvSpPr>
        <p:spPr>
          <a:xfrm>
            <a:off x="457200" y="1557338"/>
            <a:ext cx="8229600" cy="4573587"/>
          </a:xfrm>
        </p:spPr>
        <p:txBody>
          <a:bodyPr/>
          <a:lstStyle/>
          <a:p>
            <a:pPr marL="571500" indent="-571500">
              <a:lnSpc>
                <a:spcPct val="130000"/>
              </a:lnSpc>
            </a:pPr>
            <a:r>
              <a:rPr lang="zh-TW" altLang="en-US" sz="2800" smtClean="0"/>
              <a:t>特殊資產：用途固定的資產。</a:t>
            </a:r>
          </a:p>
          <a:p>
            <a:pPr marL="839788" lvl="1" indent="-495300">
              <a:lnSpc>
                <a:spcPct val="130000"/>
              </a:lnSpc>
              <a:buSzTx/>
              <a:buFont typeface="Wingdings" pitchFamily="2" charset="2"/>
              <a:buAutoNum type="circleNumWdWhitePlain"/>
            </a:pPr>
            <a:r>
              <a:rPr lang="zh-TW" altLang="en-US" sz="2800" smtClean="0"/>
              <a:t>專為登陸火星而設計的登陸艇。</a:t>
            </a:r>
          </a:p>
          <a:p>
            <a:pPr marL="839788" lvl="1" indent="-495300">
              <a:lnSpc>
                <a:spcPct val="130000"/>
              </a:lnSpc>
              <a:buSzTx/>
              <a:buFont typeface="Wingdings" pitchFamily="2" charset="2"/>
              <a:buAutoNum type="circleNumWdWhitePlain"/>
            </a:pPr>
            <a:r>
              <a:rPr lang="zh-TW" altLang="en-US" sz="2800" smtClean="0"/>
              <a:t>在強調貞操時代，妻子的性器官也就成為特殊資產。</a:t>
            </a:r>
          </a:p>
          <a:p>
            <a:pPr marL="571500" indent="-571500">
              <a:lnSpc>
                <a:spcPct val="130000"/>
              </a:lnSpc>
            </a:pPr>
            <a:r>
              <a:rPr lang="zh-TW" altLang="en-US" sz="2800" smtClean="0"/>
              <a:t>當合作一方存在著特殊資產的問題時，長期契約與垂直整合是常用來解決這類交易的辦法。</a:t>
            </a:r>
          </a:p>
          <a:p>
            <a:pPr marL="571500" indent="-571500">
              <a:lnSpc>
                <a:spcPct val="130000"/>
              </a:lnSpc>
            </a:pPr>
            <a:endParaRPr lang="zh-TW" altLang="en-US" sz="280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4AD50E20-BA42-4D7C-AB38-F177DAA37229}" type="slidenum">
              <a:rPr lang="zh-TW" altLang="en-US"/>
              <a:pPr>
                <a:defRPr/>
              </a:pPr>
              <a:t>34</a:t>
            </a:fld>
            <a:endParaRPr lang="en-US" altLang="zh-TW"/>
          </a:p>
        </p:txBody>
      </p:sp>
      <p:sp>
        <p:nvSpPr>
          <p:cNvPr id="132098" name="Rectangle 2"/>
          <p:cNvSpPr>
            <a:spLocks noGrp="1" noChangeArrowheads="1"/>
          </p:cNvSpPr>
          <p:nvPr>
            <p:ph type="title"/>
          </p:nvPr>
        </p:nvSpPr>
        <p:spPr>
          <a:xfrm>
            <a:off x="457200" y="122238"/>
            <a:ext cx="7543800" cy="1074737"/>
          </a:xfrm>
        </p:spPr>
        <p:txBody>
          <a:bodyPr/>
          <a:lstStyle/>
          <a:p>
            <a:r>
              <a:rPr lang="en-US" altLang="zh-TW" sz="4000" dirty="0" smtClean="0">
                <a:solidFill>
                  <a:srgbClr val="660066"/>
                </a:solidFill>
                <a:latin typeface="+mn-lt"/>
              </a:rPr>
              <a:t>3.11  </a:t>
            </a:r>
            <a:r>
              <a:rPr lang="zh-TW" altLang="en-US" sz="4000" dirty="0" smtClean="0">
                <a:solidFill>
                  <a:srgbClr val="660066"/>
                </a:solidFill>
                <a:latin typeface="+mn-lt"/>
              </a:rPr>
              <a:t>毀約</a:t>
            </a:r>
            <a:r>
              <a:rPr lang="zh-TW" altLang="en-US" sz="4000" dirty="0" smtClean="0">
                <a:solidFill>
                  <a:srgbClr val="660066"/>
                </a:solidFill>
                <a:latin typeface="+mn-lt"/>
              </a:rPr>
              <a:t>的法律處置</a:t>
            </a:r>
          </a:p>
        </p:txBody>
      </p:sp>
      <p:sp>
        <p:nvSpPr>
          <p:cNvPr id="132099" name="Rectangle 3"/>
          <p:cNvSpPr>
            <a:spLocks noGrp="1" noChangeArrowheads="1"/>
          </p:cNvSpPr>
          <p:nvPr>
            <p:ph type="body" idx="1"/>
          </p:nvPr>
        </p:nvSpPr>
        <p:spPr>
          <a:xfrm>
            <a:off x="684213" y="1484313"/>
            <a:ext cx="8002587" cy="4646612"/>
          </a:xfrm>
        </p:spPr>
        <p:txBody>
          <a:bodyPr/>
          <a:lstStyle/>
          <a:p>
            <a:pPr marL="571500" indent="-571500">
              <a:lnSpc>
                <a:spcPct val="110000"/>
              </a:lnSpc>
              <a:buSzTx/>
              <a:buFont typeface="Wingdings" pitchFamily="2" charset="2"/>
              <a:buAutoNum type="arabicParenR"/>
            </a:pPr>
            <a:r>
              <a:rPr lang="zh-TW" altLang="en-US" sz="2800" dirty="0" smtClean="0"/>
              <a:t>簽約後可能發生的糾紛是事前所考慮的成本之一。</a:t>
            </a:r>
          </a:p>
          <a:p>
            <a:pPr marL="571500" indent="-571500">
              <a:lnSpc>
                <a:spcPct val="110000"/>
              </a:lnSpc>
              <a:buSzTx/>
              <a:buFont typeface="Wingdings" pitchFamily="2" charset="2"/>
              <a:buAutoNum type="arabicParenR"/>
            </a:pPr>
            <a:r>
              <a:rPr lang="zh-TW" altLang="en-US" sz="2800" dirty="0" smtClean="0"/>
              <a:t>在契約糾紛中，法官常把避免糾紛的責任劃歸給他認為能以</a:t>
            </a:r>
            <a:r>
              <a:rPr lang="zh-TW" altLang="en-US" sz="2800" b="1" dirty="0" smtClean="0"/>
              <a:t>最低成本</a:t>
            </a:r>
            <a:r>
              <a:rPr lang="zh-TW" altLang="en-US" sz="2800" dirty="0" smtClean="0"/>
              <a:t>避免它的一方。</a:t>
            </a:r>
          </a:p>
          <a:p>
            <a:pPr marL="571500" indent="-571500">
              <a:lnSpc>
                <a:spcPct val="110000"/>
              </a:lnSpc>
              <a:buSzTx/>
              <a:buFont typeface="Wingdings" pitchFamily="2" charset="2"/>
              <a:buAutoNum type="arabicParenR"/>
            </a:pPr>
            <a:r>
              <a:rPr lang="zh-TW" altLang="en-US" sz="2800" dirty="0" smtClean="0"/>
              <a:t>在裁決時，法官必須設身處地考慮兩造在事前會如何分擔這些應可想見而未能商議的成本。</a:t>
            </a:r>
          </a:p>
          <a:p>
            <a:pPr marL="571500" indent="-571500">
              <a:lnSpc>
                <a:spcPct val="110000"/>
              </a:lnSpc>
              <a:buSzTx/>
              <a:buFont typeface="Wingdings" pitchFamily="2" charset="2"/>
              <a:buAutoNum type="arabicParenR"/>
            </a:pPr>
            <a:r>
              <a:rPr lang="zh-TW" altLang="en-US" sz="2800" dirty="0" smtClean="0"/>
              <a:t>急迫下的侵入他人產權常不構成侵權，因為交易成本巨大。</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276E6513-31F3-438D-9268-6FF35A858C58}" type="slidenum">
              <a:rPr lang="zh-TW" altLang="en-US"/>
              <a:pPr>
                <a:defRPr/>
              </a:pPr>
              <a:t>35</a:t>
            </a:fld>
            <a:endParaRPr lang="en-US" altLang="zh-TW"/>
          </a:p>
        </p:txBody>
      </p:sp>
      <p:sp>
        <p:nvSpPr>
          <p:cNvPr id="142338" name="Rectangle 2"/>
          <p:cNvSpPr>
            <a:spLocks noGrp="1" noChangeArrowheads="1"/>
          </p:cNvSpPr>
          <p:nvPr>
            <p:ph type="title"/>
          </p:nvPr>
        </p:nvSpPr>
        <p:spPr>
          <a:xfrm>
            <a:off x="457200" y="122238"/>
            <a:ext cx="7543800" cy="1074737"/>
          </a:xfrm>
        </p:spPr>
        <p:txBody>
          <a:bodyPr/>
          <a:lstStyle/>
          <a:p>
            <a:r>
              <a:rPr lang="en-US" altLang="zh-TW" sz="4400" dirty="0" smtClean="0">
                <a:solidFill>
                  <a:srgbClr val="FF0000"/>
                </a:solidFill>
                <a:latin typeface="+mn-lt"/>
              </a:rPr>
              <a:t>4.</a:t>
            </a:r>
            <a:r>
              <a:rPr lang="zh-TW" altLang="en-US" sz="4400" dirty="0" smtClean="0">
                <a:solidFill>
                  <a:srgbClr val="FF0000"/>
                </a:solidFill>
                <a:latin typeface="+mn-lt"/>
              </a:rPr>
              <a:t>  </a:t>
            </a:r>
            <a:r>
              <a:rPr lang="zh-TW" altLang="en-US" sz="4400" dirty="0" smtClean="0">
                <a:solidFill>
                  <a:srgbClr val="FF0000"/>
                </a:solidFill>
              </a:rPr>
              <a:t>社會</a:t>
            </a:r>
            <a:r>
              <a:rPr lang="zh-TW" altLang="en-US" sz="4400" dirty="0" smtClean="0">
                <a:solidFill>
                  <a:srgbClr val="FF0000"/>
                </a:solidFill>
              </a:rPr>
              <a:t>契約</a:t>
            </a:r>
            <a:endParaRPr lang="zh-TW" altLang="en-US" sz="4400" dirty="0" smtClean="0">
              <a:solidFill>
                <a:srgbClr val="FF0000"/>
              </a:solidFill>
              <a:latin typeface="+mn-lt"/>
            </a:endParaRPr>
          </a:p>
        </p:txBody>
      </p:sp>
      <p:sp>
        <p:nvSpPr>
          <p:cNvPr id="142340" name="Rectangle 4"/>
          <p:cNvSpPr>
            <a:spLocks noGrp="1" noChangeArrowheads="1"/>
          </p:cNvSpPr>
          <p:nvPr>
            <p:ph type="body" idx="1"/>
          </p:nvPr>
        </p:nvSpPr>
        <p:spPr>
          <a:xfrm>
            <a:off x="611560" y="1628800"/>
            <a:ext cx="8136904" cy="4752528"/>
          </a:xfrm>
        </p:spPr>
        <p:txBody>
          <a:bodyPr/>
          <a:lstStyle/>
          <a:p>
            <a:r>
              <a:rPr lang="zh-TW" altLang="en-US" sz="2800" dirty="0" smtClean="0"/>
              <a:t>社會契約並非真實契約，而是一種學說，假設個人若能共同簽下契約後的社會運作狀態。</a:t>
            </a:r>
          </a:p>
          <a:p>
            <a:r>
              <a:rPr lang="zh-TW" altLang="en-US" sz="2800" dirty="0" smtClean="0"/>
              <a:t>個人</a:t>
            </a:r>
            <a:r>
              <a:rPr lang="zh-TW" altLang="en-US" sz="2800" dirty="0" smtClean="0"/>
              <a:t>與他人以及其他團體之間</a:t>
            </a:r>
            <a:r>
              <a:rPr lang="zh-TW" altLang="en-US" sz="2800" dirty="0" smtClean="0"/>
              <a:t>的</a:t>
            </a:r>
            <a:r>
              <a:rPr lang="zh-TW" altLang="en-US" sz="2800" dirty="0" smtClean="0"/>
              <a:t>契約</a:t>
            </a:r>
            <a:r>
              <a:rPr lang="zh-TW" altLang="en-US" sz="2800" dirty="0" smtClean="0"/>
              <a:t>關係</a:t>
            </a:r>
            <a:r>
              <a:rPr lang="zh-TW" altLang="en-US" sz="2800" dirty="0" smtClean="0"/>
              <a:t>，主要是權利的</a:t>
            </a:r>
            <a:r>
              <a:rPr lang="zh-TW" altLang="en-US" sz="2800" dirty="0" smtClean="0"/>
              <a:t>界定。</a:t>
            </a:r>
            <a:endParaRPr lang="en-US" altLang="zh-TW" sz="2800" dirty="0" smtClean="0"/>
          </a:p>
          <a:p>
            <a:r>
              <a:rPr lang="zh-TW" altLang="en-US" sz="2800" dirty="0" smtClean="0"/>
              <a:t>孟子</a:t>
            </a:r>
            <a:r>
              <a:rPr lang="zh-TW" altLang="en-US" sz="2800" dirty="0" smtClean="0"/>
              <a:t>說：</a:t>
            </a:r>
            <a:endParaRPr lang="en-US" altLang="zh-TW" sz="2800" dirty="0" smtClean="0"/>
          </a:p>
          <a:p>
            <a:pPr marL="452438" lvl="1" indent="0">
              <a:buNone/>
            </a:pPr>
            <a:r>
              <a:rPr lang="zh-TW" altLang="en-US" sz="2800" dirty="0" smtClean="0">
                <a:latin typeface="標楷體" pitchFamily="65" charset="-120"/>
                <a:ea typeface="標楷體" pitchFamily="65" charset="-120"/>
              </a:rPr>
              <a:t>夫仁政必自經界始。</a:t>
            </a:r>
            <a:endParaRPr lang="en-US" altLang="zh-TW" sz="2800" dirty="0" smtClean="0">
              <a:latin typeface="標楷體" pitchFamily="65" charset="-120"/>
              <a:ea typeface="標楷體" pitchFamily="65" charset="-120"/>
            </a:endParaRPr>
          </a:p>
          <a:p>
            <a:pPr marL="452438" lvl="1" indent="0">
              <a:buNone/>
            </a:pPr>
            <a:r>
              <a:rPr lang="zh-TW" altLang="en-US" sz="2800" dirty="0" smtClean="0">
                <a:latin typeface="標楷體" pitchFamily="65" charset="-120"/>
                <a:ea typeface="標楷體" pitchFamily="65" charset="-120"/>
              </a:rPr>
              <a:t>經界不正，井地不鈞，穀祿不平。</a:t>
            </a:r>
            <a:endParaRPr lang="en-US" altLang="zh-TW" sz="2800" dirty="0" smtClean="0">
              <a:latin typeface="標楷體" pitchFamily="65" charset="-120"/>
              <a:ea typeface="標楷體" pitchFamily="65" charset="-120"/>
            </a:endParaRPr>
          </a:p>
          <a:p>
            <a:pPr marL="452438" lvl="1" indent="0">
              <a:buNone/>
            </a:pPr>
            <a:r>
              <a:rPr lang="zh-TW" altLang="en-US" sz="2800" dirty="0" smtClean="0">
                <a:latin typeface="標楷體" pitchFamily="65" charset="-120"/>
                <a:ea typeface="標楷體" pitchFamily="65" charset="-120"/>
              </a:rPr>
              <a:t>是故暴君污吏必慢其經界。</a:t>
            </a:r>
            <a:endParaRPr lang="en-US" altLang="zh-TW" sz="2800" dirty="0" smtClean="0">
              <a:latin typeface="標楷體" pitchFamily="65" charset="-120"/>
              <a:ea typeface="標楷體" pitchFamily="65" charset="-120"/>
            </a:endParaRPr>
          </a:p>
          <a:p>
            <a:pPr marL="452438" lvl="1" indent="0">
              <a:buNone/>
            </a:pPr>
            <a:r>
              <a:rPr lang="zh-TW" altLang="en-US" sz="2800" dirty="0" smtClean="0">
                <a:latin typeface="標楷體" pitchFamily="65" charset="-120"/>
                <a:ea typeface="標楷體" pitchFamily="65" charset="-120"/>
              </a:rPr>
              <a:t>經界既正，分田制祿，可坐而定也</a:t>
            </a:r>
            <a:r>
              <a:rPr lang="zh-TW" altLang="en-US" sz="2800" dirty="0" smtClean="0">
                <a:latin typeface="標楷體" pitchFamily="65" charset="-120"/>
                <a:ea typeface="標楷體" pitchFamily="65" charset="-120"/>
              </a:rPr>
              <a:t>。</a:t>
            </a:r>
            <a:endParaRPr lang="zh-TW" altLang="en-US" sz="2800" dirty="0" smtClean="0">
              <a:latin typeface="標楷體" pitchFamily="65" charset="-120"/>
              <a:ea typeface="標楷體" pitchFamily="65" charset="-12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C9C742F1-DEFC-4923-A5DC-9D9E1122F8A7}" type="slidenum">
              <a:rPr lang="zh-TW" altLang="en-US"/>
              <a:pPr>
                <a:defRPr/>
              </a:pPr>
              <a:t>36</a:t>
            </a:fld>
            <a:endParaRPr lang="en-US" altLang="zh-TW"/>
          </a:p>
        </p:txBody>
      </p:sp>
      <p:sp>
        <p:nvSpPr>
          <p:cNvPr id="144386" name="Rectangle 2"/>
          <p:cNvSpPr>
            <a:spLocks noGrp="1" noChangeArrowheads="1"/>
          </p:cNvSpPr>
          <p:nvPr>
            <p:ph type="title"/>
          </p:nvPr>
        </p:nvSpPr>
        <p:spPr>
          <a:xfrm>
            <a:off x="457200" y="122239"/>
            <a:ext cx="7499176" cy="1002506"/>
          </a:xfrm>
        </p:spPr>
        <p:txBody>
          <a:bodyPr/>
          <a:lstStyle/>
          <a:p>
            <a:r>
              <a:rPr lang="en-US" altLang="zh-TW" sz="4000" dirty="0" smtClean="0">
                <a:solidFill>
                  <a:srgbClr val="660066"/>
                </a:solidFill>
                <a:latin typeface="+mn-lt"/>
              </a:rPr>
              <a:t>4.1  </a:t>
            </a:r>
            <a:r>
              <a:rPr lang="zh-TW" altLang="en-US" sz="4000" dirty="0" smtClean="0">
                <a:solidFill>
                  <a:srgbClr val="660066"/>
                </a:solidFill>
                <a:latin typeface="+mn-lt"/>
              </a:rPr>
              <a:t>公民</a:t>
            </a:r>
            <a:r>
              <a:rPr lang="zh-TW" altLang="en-US" sz="4000" dirty="0" smtClean="0">
                <a:solidFill>
                  <a:srgbClr val="660066"/>
                </a:solidFill>
                <a:latin typeface="+mn-lt"/>
              </a:rPr>
              <a:t>權利的出現</a:t>
            </a:r>
          </a:p>
        </p:txBody>
      </p:sp>
      <p:sp>
        <p:nvSpPr>
          <p:cNvPr id="144387" name="Rectangle 3"/>
          <p:cNvSpPr>
            <a:spLocks noGrp="1" noChangeArrowheads="1"/>
          </p:cNvSpPr>
          <p:nvPr>
            <p:ph type="body" idx="1"/>
          </p:nvPr>
        </p:nvSpPr>
        <p:spPr>
          <a:xfrm>
            <a:off x="457200" y="1557338"/>
            <a:ext cx="8229600" cy="4573587"/>
          </a:xfrm>
        </p:spPr>
        <p:txBody>
          <a:bodyPr/>
          <a:lstStyle/>
          <a:p>
            <a:pPr marL="571500" indent="-571500">
              <a:lnSpc>
                <a:spcPct val="140000"/>
              </a:lnSpc>
            </a:pPr>
            <a:r>
              <a:rPr lang="zh-TW" altLang="en-US" sz="2800" dirty="0" smtClean="0"/>
              <a:t>公民權利的出現要經由科技、知識的散佈，使得社會中不再存有少數人的絕對優勢才可能發生。</a:t>
            </a:r>
          </a:p>
          <a:p>
            <a:pPr marL="839788" lvl="1" indent="-495300">
              <a:lnSpc>
                <a:spcPct val="140000"/>
              </a:lnSpc>
              <a:buSzPct val="95000"/>
              <a:buFont typeface="Wingdings" pitchFamily="2" charset="2"/>
              <a:buAutoNum type="circleNumWdWhitePlain"/>
            </a:pPr>
            <a:r>
              <a:rPr lang="zh-TW" altLang="en-US" sz="2800" dirty="0" smtClean="0"/>
              <a:t>這個論點大致上可以說明，為何民主政治要到十八世紀的工業革命以後才出現。</a:t>
            </a:r>
          </a:p>
          <a:p>
            <a:pPr marL="839788" lvl="1" indent="-495300">
              <a:lnSpc>
                <a:spcPct val="140000"/>
              </a:lnSpc>
              <a:buSzPct val="95000"/>
              <a:buFont typeface="Wingdings" pitchFamily="2" charset="2"/>
              <a:buAutoNum type="circleNumWdWhitePlain"/>
            </a:pPr>
            <a:r>
              <a:rPr lang="zh-TW" altLang="en-US" sz="2800" dirty="0" smtClean="0"/>
              <a:t>也說明了在知識技術極為不對稱的落後社會，民主體制也難逃失敗的根本原因。</a:t>
            </a:r>
          </a:p>
          <a:p>
            <a:pPr marL="571500" indent="-571500">
              <a:lnSpc>
                <a:spcPct val="140000"/>
              </a:lnSpc>
            </a:pPr>
            <a:endParaRPr lang="zh-TW" altLang="en-US" sz="2800"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8C6F57A1-08FA-40E1-9F88-9AA40E2108CF}" type="slidenum">
              <a:rPr lang="zh-TW" altLang="en-US"/>
              <a:pPr>
                <a:defRPr/>
              </a:pPr>
              <a:t>37</a:t>
            </a:fld>
            <a:endParaRPr lang="en-US" altLang="zh-TW"/>
          </a:p>
        </p:txBody>
      </p:sp>
      <p:sp>
        <p:nvSpPr>
          <p:cNvPr id="143362" name="Rectangle 2"/>
          <p:cNvSpPr>
            <a:spLocks noGrp="1" noChangeArrowheads="1"/>
          </p:cNvSpPr>
          <p:nvPr>
            <p:ph type="title"/>
          </p:nvPr>
        </p:nvSpPr>
        <p:spPr>
          <a:xfrm>
            <a:off x="457200" y="122238"/>
            <a:ext cx="7543800" cy="1003300"/>
          </a:xfrm>
        </p:spPr>
        <p:txBody>
          <a:bodyPr/>
          <a:lstStyle/>
          <a:p>
            <a:r>
              <a:rPr lang="en-US" altLang="zh-TW" sz="4000" dirty="0" smtClean="0">
                <a:solidFill>
                  <a:srgbClr val="660066"/>
                </a:solidFill>
                <a:latin typeface="+mn-lt"/>
              </a:rPr>
              <a:t>4.2  </a:t>
            </a:r>
            <a:r>
              <a:rPr lang="zh-TW" altLang="en-US" sz="4000" dirty="0" smtClean="0">
                <a:solidFill>
                  <a:srgbClr val="660066"/>
                </a:solidFill>
                <a:latin typeface="+mn-lt"/>
              </a:rPr>
              <a:t>公民</a:t>
            </a:r>
            <a:r>
              <a:rPr lang="zh-TW" altLang="en-US" sz="4000" dirty="0" smtClean="0">
                <a:solidFill>
                  <a:srgbClr val="660066"/>
                </a:solidFill>
                <a:latin typeface="+mn-lt"/>
              </a:rPr>
              <a:t>權利的界定</a:t>
            </a:r>
          </a:p>
        </p:txBody>
      </p:sp>
      <p:sp>
        <p:nvSpPr>
          <p:cNvPr id="143363" name="Rectangle 3"/>
          <p:cNvSpPr>
            <a:spLocks noGrp="1" noChangeArrowheads="1"/>
          </p:cNvSpPr>
          <p:nvPr>
            <p:ph type="body" idx="1"/>
          </p:nvPr>
        </p:nvSpPr>
        <p:spPr>
          <a:xfrm>
            <a:off x="468313" y="1412875"/>
            <a:ext cx="8291512" cy="4733925"/>
          </a:xfrm>
        </p:spPr>
        <p:txBody>
          <a:bodyPr/>
          <a:lstStyle/>
          <a:p>
            <a:pPr marL="571500" indent="-571500">
              <a:buSzTx/>
              <a:buFont typeface="Wingdings" pitchFamily="2" charset="2"/>
              <a:buAutoNum type="arabicParenR"/>
            </a:pPr>
            <a:r>
              <a:rPr lang="zh-TW" altLang="en-US" sz="2800" dirty="0" smtClean="0"/>
              <a:t>公民權利的意義在於每一個人的行為是由自己主宰的。</a:t>
            </a:r>
          </a:p>
          <a:p>
            <a:pPr marL="571500" indent="-571500">
              <a:buSzTx/>
              <a:buFont typeface="Wingdings" pitchFamily="2" charset="2"/>
              <a:buAutoNum type="arabicParenR"/>
            </a:pPr>
            <a:r>
              <a:rPr lang="zh-TW" altLang="en-US" sz="2800" dirty="0" smtClean="0"/>
              <a:t>人身的權利是界定給自己，而非界定給政府。</a:t>
            </a:r>
          </a:p>
          <a:p>
            <a:pPr marL="839788" lvl="1" indent="-495300"/>
            <a:r>
              <a:rPr lang="zh-TW" altLang="en-US" sz="2800" dirty="0" smtClean="0"/>
              <a:t>個人較政府更珍愛與自己生活相關的權利。</a:t>
            </a:r>
          </a:p>
          <a:p>
            <a:pPr marL="839788" lvl="1" indent="-495300"/>
            <a:r>
              <a:rPr lang="zh-TW" altLang="en-US" sz="2800" dirty="0" smtClean="0"/>
              <a:t>如果人身權利界定給政府，個人就不時需要向政府商議權利的轉移。如閱讀聖經、朝山、祭祀都得政府批准。</a:t>
            </a:r>
          </a:p>
          <a:p>
            <a:pPr marL="839788" lvl="1" indent="-495300"/>
            <a:r>
              <a:rPr lang="zh-TW" altLang="en-US" sz="2800" dirty="0" smtClean="0"/>
              <a:t>雖然經由交易，權利可移轉到自身。但交易成本愈大，個人在交易後的享有量就愈低，社會愈「民不聊生」。</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241602DD-AE64-497C-842A-EEBE21366C76}" type="slidenum">
              <a:rPr lang="zh-TW" altLang="en-US"/>
              <a:pPr>
                <a:defRPr/>
              </a:pPr>
              <a:t>38</a:t>
            </a:fld>
            <a:endParaRPr lang="en-US" altLang="zh-TW"/>
          </a:p>
        </p:txBody>
      </p:sp>
      <p:sp>
        <p:nvSpPr>
          <p:cNvPr id="114690" name="Rectangle 2"/>
          <p:cNvSpPr>
            <a:spLocks noGrp="1" noChangeArrowheads="1"/>
          </p:cNvSpPr>
          <p:nvPr>
            <p:ph type="title"/>
          </p:nvPr>
        </p:nvSpPr>
        <p:spPr>
          <a:xfrm>
            <a:off x="457200" y="122238"/>
            <a:ext cx="7543800" cy="1003300"/>
          </a:xfrm>
        </p:spPr>
        <p:txBody>
          <a:bodyPr/>
          <a:lstStyle/>
          <a:p>
            <a:r>
              <a:rPr lang="en-US" altLang="zh-TW" sz="4400" dirty="0" smtClean="0">
                <a:solidFill>
                  <a:srgbClr val="660066"/>
                </a:solidFill>
                <a:latin typeface="+mn-lt"/>
              </a:rPr>
              <a:t>4.3  </a:t>
            </a:r>
            <a:r>
              <a:rPr lang="zh-TW" altLang="en-US" sz="4400" dirty="0" smtClean="0">
                <a:solidFill>
                  <a:srgbClr val="660066"/>
                </a:solidFill>
                <a:latin typeface="+mn-lt"/>
              </a:rPr>
              <a:t>社會</a:t>
            </a:r>
            <a:r>
              <a:rPr lang="zh-TW" altLang="en-US" sz="4400" dirty="0" smtClean="0">
                <a:solidFill>
                  <a:srgbClr val="660066"/>
                </a:solidFill>
                <a:latin typeface="+mn-lt"/>
              </a:rPr>
              <a:t>契約論</a:t>
            </a:r>
          </a:p>
        </p:txBody>
      </p:sp>
      <p:sp>
        <p:nvSpPr>
          <p:cNvPr id="114691" name="Rectangle 3"/>
          <p:cNvSpPr>
            <a:spLocks noGrp="1" noChangeArrowheads="1"/>
          </p:cNvSpPr>
          <p:nvPr>
            <p:ph type="body" idx="1"/>
          </p:nvPr>
        </p:nvSpPr>
        <p:spPr>
          <a:xfrm>
            <a:off x="611188" y="1628775"/>
            <a:ext cx="8086725" cy="4483100"/>
          </a:xfrm>
        </p:spPr>
        <p:txBody>
          <a:bodyPr/>
          <a:lstStyle/>
          <a:p>
            <a:r>
              <a:rPr lang="zh-TW" altLang="en-US" dirty="0" smtClean="0"/>
              <a:t>社會契約論的意義，並非在指出人類社會起源於人與人之間的契約式結合，而在強調人類社會的契約性質。</a:t>
            </a:r>
          </a:p>
          <a:p>
            <a:r>
              <a:rPr lang="zh-TW" altLang="en-US" dirty="0" smtClean="0"/>
              <a:t>十七世紀至十八世紀中期的歐洲，霍布斯、洛克、盧梭開創了所謂的社會契約論。</a:t>
            </a:r>
          </a:p>
          <a:p>
            <a:r>
              <a:rPr lang="zh-TW" altLang="en-US" dirty="0" smtClean="0"/>
              <a:t>他們的目的在將神權徹底的打破，以建立新的人的結合的理論。</a:t>
            </a:r>
          </a:p>
          <a:p>
            <a:endParaRPr lang="zh-TW" altLang="en-US"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E931072F-D5AC-4AAE-A984-FEDD0DE81823}" type="slidenum">
              <a:rPr lang="zh-TW" altLang="en-US"/>
              <a:pPr>
                <a:defRPr/>
              </a:pPr>
              <a:t>39</a:t>
            </a:fld>
            <a:endParaRPr lang="en-US" altLang="zh-TW"/>
          </a:p>
        </p:txBody>
      </p:sp>
      <p:sp>
        <p:nvSpPr>
          <p:cNvPr id="115714" name="Rectangle 2"/>
          <p:cNvSpPr>
            <a:spLocks noGrp="1" noChangeArrowheads="1"/>
          </p:cNvSpPr>
          <p:nvPr>
            <p:ph type="title"/>
          </p:nvPr>
        </p:nvSpPr>
        <p:spPr>
          <a:xfrm>
            <a:off x="457200" y="122238"/>
            <a:ext cx="7543800" cy="1074737"/>
          </a:xfrm>
        </p:spPr>
        <p:txBody>
          <a:bodyPr/>
          <a:lstStyle/>
          <a:p>
            <a:r>
              <a:rPr lang="en-US" altLang="zh-TW" sz="4000" dirty="0" smtClean="0">
                <a:solidFill>
                  <a:srgbClr val="660066"/>
                </a:solidFill>
                <a:latin typeface="+mn-lt"/>
              </a:rPr>
              <a:t>4.4  </a:t>
            </a:r>
            <a:r>
              <a:rPr lang="zh-TW" altLang="en-US" sz="4000" dirty="0" smtClean="0">
                <a:solidFill>
                  <a:srgbClr val="660066"/>
                </a:solidFill>
                <a:latin typeface="+mn-lt"/>
              </a:rPr>
              <a:t>霍布斯的叢林戰爭</a:t>
            </a:r>
          </a:p>
        </p:txBody>
      </p:sp>
      <p:sp>
        <p:nvSpPr>
          <p:cNvPr id="115715" name="Rectangle 3"/>
          <p:cNvSpPr>
            <a:spLocks noGrp="1" noChangeArrowheads="1"/>
          </p:cNvSpPr>
          <p:nvPr>
            <p:ph type="body" idx="1"/>
          </p:nvPr>
        </p:nvSpPr>
        <p:spPr>
          <a:xfrm>
            <a:off x="755576" y="1700808"/>
            <a:ext cx="7931224" cy="4430117"/>
          </a:xfrm>
        </p:spPr>
        <p:txBody>
          <a:bodyPr/>
          <a:lstStyle/>
          <a:p>
            <a:pPr>
              <a:lnSpc>
                <a:spcPct val="120000"/>
              </a:lnSpc>
            </a:pPr>
            <a:r>
              <a:rPr lang="zh-TW" altLang="en-US" dirty="0" smtClean="0"/>
              <a:t>霍布斯所描述的自然狀態是叢林戰爭：人人為了其自己的生活資料和生存與別人做無止境的鬥爭。</a:t>
            </a:r>
          </a:p>
          <a:p>
            <a:pPr>
              <a:lnSpc>
                <a:spcPct val="120000"/>
              </a:lnSpc>
            </a:pPr>
            <a:r>
              <a:rPr lang="zh-TW" altLang="en-US" dirty="0" smtClean="0"/>
              <a:t>為了避免自然狀態下的戰亂以及被強者奴役，一般人可以簽訂永遠有效的契約，並立下一個主權單位以制訂法規、仲裁對錯。</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BA4FCEC3-BBDE-4C33-9F73-4DE6945AD866}" type="slidenum">
              <a:rPr lang="zh-TW" altLang="en-US"/>
              <a:pPr>
                <a:defRPr/>
              </a:pPr>
              <a:t>4</a:t>
            </a:fld>
            <a:endParaRPr lang="en-US" altLang="zh-TW"/>
          </a:p>
        </p:txBody>
      </p:sp>
      <p:sp>
        <p:nvSpPr>
          <p:cNvPr id="120834" name="Rectangle 2"/>
          <p:cNvSpPr>
            <a:spLocks noGrp="1" noChangeArrowheads="1"/>
          </p:cNvSpPr>
          <p:nvPr>
            <p:ph type="title"/>
          </p:nvPr>
        </p:nvSpPr>
        <p:spPr>
          <a:xfrm>
            <a:off x="457200" y="122238"/>
            <a:ext cx="7499350" cy="930275"/>
          </a:xfrm>
        </p:spPr>
        <p:txBody>
          <a:bodyPr/>
          <a:lstStyle/>
          <a:p>
            <a:r>
              <a:rPr lang="en-US" altLang="zh-TW" sz="4000" dirty="0" smtClean="0">
                <a:solidFill>
                  <a:srgbClr val="660066"/>
                </a:solidFill>
                <a:latin typeface="+mn-lt"/>
              </a:rPr>
              <a:t>1.1  </a:t>
            </a:r>
            <a:r>
              <a:rPr lang="zh-TW" altLang="en-US" sz="4000" dirty="0" smtClean="0">
                <a:solidFill>
                  <a:srgbClr val="660066"/>
                </a:solidFill>
                <a:latin typeface="+mn-lt"/>
              </a:rPr>
              <a:t>財產權</a:t>
            </a:r>
            <a:r>
              <a:rPr lang="zh-TW" altLang="en-US" sz="4000" dirty="0" smtClean="0">
                <a:solidFill>
                  <a:srgbClr val="660066"/>
                </a:solidFill>
                <a:latin typeface="+mn-lt"/>
              </a:rPr>
              <a:t>的分類</a:t>
            </a:r>
          </a:p>
        </p:txBody>
      </p:sp>
      <p:sp>
        <p:nvSpPr>
          <p:cNvPr id="120835" name="Rectangle 3"/>
          <p:cNvSpPr>
            <a:spLocks noGrp="1" noChangeArrowheads="1"/>
          </p:cNvSpPr>
          <p:nvPr>
            <p:ph type="body" idx="1"/>
          </p:nvPr>
        </p:nvSpPr>
        <p:spPr>
          <a:xfrm>
            <a:off x="683568" y="1484784"/>
            <a:ext cx="7715250" cy="4752975"/>
          </a:xfrm>
        </p:spPr>
        <p:txBody>
          <a:bodyPr/>
          <a:lstStyle/>
          <a:p>
            <a:pPr marL="571500" indent="-571500">
              <a:lnSpc>
                <a:spcPct val="120000"/>
              </a:lnSpc>
              <a:buSzTx/>
              <a:buFont typeface="Wingdings" pitchFamily="2" charset="2"/>
              <a:buAutoNum type="arabicParenR"/>
            </a:pPr>
            <a:r>
              <a:rPr lang="zh-TW" altLang="en-US" sz="2800" dirty="0" smtClean="0">
                <a:solidFill>
                  <a:srgbClr val="800000"/>
                </a:solidFill>
              </a:rPr>
              <a:t>國家財產權：</a:t>
            </a:r>
            <a:r>
              <a:rPr lang="zh-TW" altLang="en-US" sz="2800" dirty="0" smtClean="0"/>
              <a:t>財產權歸國家所有。</a:t>
            </a:r>
          </a:p>
          <a:p>
            <a:pPr marL="571500" indent="-571500">
              <a:lnSpc>
                <a:spcPct val="120000"/>
              </a:lnSpc>
              <a:buSzTx/>
              <a:buFont typeface="Wingdings" pitchFamily="2" charset="2"/>
              <a:buAutoNum type="arabicParenR"/>
            </a:pPr>
            <a:r>
              <a:rPr lang="zh-TW" altLang="en-US" sz="2800" dirty="0" smtClean="0">
                <a:solidFill>
                  <a:srgbClr val="800000"/>
                </a:solidFill>
              </a:rPr>
              <a:t>公家財產權：</a:t>
            </a:r>
            <a:r>
              <a:rPr lang="zh-TW" altLang="en-US" sz="2800" dirty="0" smtClean="0"/>
              <a:t>財產權歸某一級政府、或某一機關所有。</a:t>
            </a:r>
          </a:p>
          <a:p>
            <a:pPr marL="571500" indent="-571500">
              <a:lnSpc>
                <a:spcPct val="120000"/>
              </a:lnSpc>
              <a:buSzTx/>
              <a:buFont typeface="Wingdings" pitchFamily="2" charset="2"/>
              <a:buAutoNum type="arabicParenR"/>
            </a:pPr>
            <a:r>
              <a:rPr lang="zh-TW" altLang="en-US" sz="2800" dirty="0" smtClean="0">
                <a:solidFill>
                  <a:srgbClr val="800000"/>
                </a:solidFill>
              </a:rPr>
              <a:t>私人財產權：</a:t>
            </a:r>
            <a:r>
              <a:rPr lang="zh-TW" altLang="en-US" sz="2800" dirty="0" smtClean="0"/>
              <a:t>擁有財產權的團體並非具有公權力的政府。</a:t>
            </a:r>
          </a:p>
          <a:p>
            <a:pPr marL="1131888" lvl="2" indent="-438150">
              <a:lnSpc>
                <a:spcPct val="120000"/>
              </a:lnSpc>
              <a:buClr>
                <a:srgbClr val="135322"/>
              </a:buClr>
              <a:buSzTx/>
              <a:buFont typeface="Wingdings" pitchFamily="2" charset="2"/>
              <a:buAutoNum type="circleNumWdWhitePlain"/>
            </a:pPr>
            <a:r>
              <a:rPr lang="zh-TW" altLang="en-US" sz="2800" dirty="0" smtClean="0"/>
              <a:t>（私人）個人財產權</a:t>
            </a:r>
          </a:p>
          <a:p>
            <a:pPr marL="1131888" lvl="2" indent="-438150">
              <a:lnSpc>
                <a:spcPct val="120000"/>
              </a:lnSpc>
              <a:buClr>
                <a:srgbClr val="135322"/>
              </a:buClr>
              <a:buSzTx/>
              <a:buFont typeface="Wingdings" pitchFamily="2" charset="2"/>
              <a:buAutoNum type="circleNumWdWhitePlain"/>
            </a:pPr>
            <a:r>
              <a:rPr lang="zh-TW" altLang="en-US" sz="2800" dirty="0" smtClean="0"/>
              <a:t>（私人）共有財產權。</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F4A99E0B-0557-4B69-BBD6-A6E7AA8F9BF3}" type="slidenum">
              <a:rPr lang="zh-TW" altLang="en-US"/>
              <a:pPr>
                <a:defRPr/>
              </a:pPr>
              <a:t>40</a:t>
            </a:fld>
            <a:endParaRPr lang="en-US" altLang="zh-TW"/>
          </a:p>
        </p:txBody>
      </p:sp>
      <p:sp>
        <p:nvSpPr>
          <p:cNvPr id="116738" name="Rectangle 2"/>
          <p:cNvSpPr>
            <a:spLocks noGrp="1" noChangeArrowheads="1"/>
          </p:cNvSpPr>
          <p:nvPr>
            <p:ph type="title"/>
          </p:nvPr>
        </p:nvSpPr>
        <p:spPr>
          <a:xfrm>
            <a:off x="467544" y="260648"/>
            <a:ext cx="7543800" cy="930275"/>
          </a:xfrm>
        </p:spPr>
        <p:txBody>
          <a:bodyPr/>
          <a:lstStyle/>
          <a:p>
            <a:r>
              <a:rPr lang="en-US" altLang="zh-TW" sz="4000" dirty="0" smtClean="0">
                <a:solidFill>
                  <a:srgbClr val="660066"/>
                </a:solidFill>
                <a:latin typeface="+mn-lt"/>
              </a:rPr>
              <a:t>4.5  </a:t>
            </a:r>
            <a:r>
              <a:rPr lang="zh-TW" altLang="en-US" sz="4000" dirty="0" smtClean="0">
                <a:solidFill>
                  <a:srgbClr val="660066"/>
                </a:solidFill>
                <a:latin typeface="+mn-lt"/>
              </a:rPr>
              <a:t>洛克的公民社會</a:t>
            </a:r>
          </a:p>
        </p:txBody>
      </p:sp>
      <p:sp>
        <p:nvSpPr>
          <p:cNvPr id="116739" name="Rectangle 3"/>
          <p:cNvSpPr>
            <a:spLocks noGrp="1" noChangeArrowheads="1"/>
          </p:cNvSpPr>
          <p:nvPr>
            <p:ph type="body" idx="1"/>
          </p:nvPr>
        </p:nvSpPr>
        <p:spPr>
          <a:xfrm>
            <a:off x="457200" y="1484313"/>
            <a:ext cx="8229600" cy="4897437"/>
          </a:xfrm>
        </p:spPr>
        <p:txBody>
          <a:bodyPr/>
          <a:lstStyle/>
          <a:p>
            <a:pPr marL="571500" indent="-571500"/>
            <a:r>
              <a:rPr lang="zh-TW" altLang="en-US" dirty="0" smtClean="0"/>
              <a:t>洛克也以個人與生俱來的自然權利來解說社會的契約，但在他的概念中，各個人所簽訂並遵行的社會契約並非涵蓋全面的生活範圍，而僅限於牽涉到公共的領域。</a:t>
            </a:r>
          </a:p>
          <a:p>
            <a:pPr marL="571500" indent="-571500"/>
            <a:r>
              <a:rPr lang="zh-TW" altLang="en-US" dirty="0" smtClean="0"/>
              <a:t>洛克並不以為人會情願將自然權利全部讓渡，包括生命、身體。故當政府權力超出委託之外而造成侵犯時，人們可以抵抗，甚至於推翻它。</a:t>
            </a:r>
          </a:p>
          <a:p>
            <a:pPr marL="571500" indent="-571500"/>
            <a:r>
              <a:rPr lang="zh-TW" altLang="en-US" dirty="0" smtClean="0"/>
              <a:t>即使是立法權限也不是無限的。這種社會契約論指向現代民主社會中的公民自由保障。</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C4D042FA-DB7F-40C8-9AA0-2C21A8331F49}" type="slidenum">
              <a:rPr lang="zh-TW" altLang="en-US"/>
              <a:pPr>
                <a:defRPr/>
              </a:pPr>
              <a:t>41</a:t>
            </a:fld>
            <a:endParaRPr lang="en-US" altLang="zh-TW"/>
          </a:p>
        </p:txBody>
      </p:sp>
      <p:sp>
        <p:nvSpPr>
          <p:cNvPr id="117762" name="Rectangle 2"/>
          <p:cNvSpPr>
            <a:spLocks noGrp="1" noChangeArrowheads="1"/>
          </p:cNvSpPr>
          <p:nvPr>
            <p:ph type="title"/>
          </p:nvPr>
        </p:nvSpPr>
        <p:spPr>
          <a:xfrm>
            <a:off x="457200" y="122238"/>
            <a:ext cx="7543800" cy="1003300"/>
          </a:xfrm>
        </p:spPr>
        <p:txBody>
          <a:bodyPr/>
          <a:lstStyle/>
          <a:p>
            <a:r>
              <a:rPr lang="en-US" altLang="zh-TW" sz="4000" dirty="0" smtClean="0">
                <a:solidFill>
                  <a:srgbClr val="660066"/>
                </a:solidFill>
                <a:latin typeface="+mn-lt"/>
              </a:rPr>
              <a:t>4.6 </a:t>
            </a:r>
            <a:r>
              <a:rPr lang="zh-TW" altLang="en-US" sz="4000" dirty="0" smtClean="0">
                <a:solidFill>
                  <a:srgbClr val="660066"/>
                </a:solidFill>
                <a:latin typeface="+mn-lt"/>
              </a:rPr>
              <a:t>盧梭的社會契約論</a:t>
            </a:r>
          </a:p>
        </p:txBody>
      </p:sp>
      <p:sp>
        <p:nvSpPr>
          <p:cNvPr id="117763" name="Rectangle 3"/>
          <p:cNvSpPr>
            <a:spLocks noGrp="1" noChangeArrowheads="1"/>
          </p:cNvSpPr>
          <p:nvPr>
            <p:ph type="body" idx="1"/>
          </p:nvPr>
        </p:nvSpPr>
        <p:spPr>
          <a:xfrm>
            <a:off x="457200" y="1628775"/>
            <a:ext cx="8229600" cy="4502150"/>
          </a:xfrm>
        </p:spPr>
        <p:txBody>
          <a:bodyPr/>
          <a:lstStyle/>
          <a:p>
            <a:r>
              <a:rPr lang="zh-TW" altLang="en-US" smtClean="0"/>
              <a:t>盧梭的社會契約論則代表另一典型。進入盧梭的契約社會的個人必須放棄所有的自然權利而聽命於社會。個人的權利僅來自社會所形成的「普遍意志」的許可與賦予，他必須遵循此普遍意志加諸於他的義務。</a:t>
            </a:r>
          </a:p>
          <a:p>
            <a:r>
              <a:rPr lang="zh-TW" altLang="en-US" dirty="0" smtClean="0"/>
              <a:t>盧梭也認為：在普遍意志下，社會的立法目的以及法律的應用必須普及於每一公民。一但這個普遍性遭受到質疑，社會契約就自然的破壞。</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87328310-2B1B-4CB7-AB7C-87DC2836DA30}" type="slidenum">
              <a:rPr lang="zh-TW" altLang="en-US"/>
              <a:pPr>
                <a:defRPr/>
              </a:pPr>
              <a:t>5</a:t>
            </a:fld>
            <a:endParaRPr lang="en-US" altLang="zh-TW"/>
          </a:p>
        </p:txBody>
      </p:sp>
      <p:sp>
        <p:nvSpPr>
          <p:cNvPr id="105474" name="Rectangle 2"/>
          <p:cNvSpPr>
            <a:spLocks noGrp="1" noChangeArrowheads="1"/>
          </p:cNvSpPr>
          <p:nvPr>
            <p:ph type="title"/>
          </p:nvPr>
        </p:nvSpPr>
        <p:spPr>
          <a:xfrm>
            <a:off x="457200" y="122238"/>
            <a:ext cx="7499350" cy="930275"/>
          </a:xfrm>
        </p:spPr>
        <p:txBody>
          <a:bodyPr/>
          <a:lstStyle/>
          <a:p>
            <a:r>
              <a:rPr lang="en-US" altLang="zh-TW" sz="4000" dirty="0" smtClean="0">
                <a:solidFill>
                  <a:srgbClr val="660066"/>
                </a:solidFill>
                <a:latin typeface="+mn-lt"/>
              </a:rPr>
              <a:t>1.2  </a:t>
            </a:r>
            <a:r>
              <a:rPr lang="zh-TW" altLang="en-US" sz="4000" dirty="0" smtClean="0">
                <a:solidFill>
                  <a:srgbClr val="660066"/>
                </a:solidFill>
                <a:latin typeface="+mn-lt"/>
              </a:rPr>
              <a:t>完整的財產權</a:t>
            </a:r>
          </a:p>
        </p:txBody>
      </p:sp>
      <p:sp>
        <p:nvSpPr>
          <p:cNvPr id="105475" name="Rectangle 3"/>
          <p:cNvSpPr>
            <a:spLocks noGrp="1" noChangeArrowheads="1"/>
          </p:cNvSpPr>
          <p:nvPr>
            <p:ph type="body" idx="1"/>
          </p:nvPr>
        </p:nvSpPr>
        <p:spPr>
          <a:xfrm>
            <a:off x="755650" y="1484313"/>
            <a:ext cx="7931150" cy="4646612"/>
          </a:xfrm>
        </p:spPr>
        <p:txBody>
          <a:bodyPr/>
          <a:lstStyle/>
          <a:p>
            <a:pPr marL="571500" indent="-571500">
              <a:lnSpc>
                <a:spcPct val="120000"/>
              </a:lnSpc>
            </a:pPr>
            <a:r>
              <a:rPr lang="zh-TW" altLang="en-US" sz="2800" dirty="0" smtClean="0"/>
              <a:t>完整的</a:t>
            </a:r>
            <a:r>
              <a:rPr lang="zh-TW" altLang="en-US" sz="2800" dirty="0" smtClean="0"/>
              <a:t>財產權</a:t>
            </a:r>
            <a:r>
              <a:rPr lang="zh-TW" altLang="en-US" sz="2800" dirty="0" smtClean="0"/>
              <a:t>包括</a:t>
            </a:r>
            <a:r>
              <a:rPr lang="zh-TW" altLang="en-US" sz="2800" dirty="0" smtClean="0"/>
              <a:t>以下四</a:t>
            </a:r>
            <a:r>
              <a:rPr lang="zh-TW" altLang="en-US" sz="2800" dirty="0" smtClean="0"/>
              <a:t>部份</a:t>
            </a:r>
            <a:r>
              <a:rPr lang="zh-TW" altLang="en-US" sz="2800" dirty="0" smtClean="0"/>
              <a:t>：</a:t>
            </a:r>
            <a:r>
              <a:rPr lang="zh-TW" altLang="en-US" sz="2800" dirty="0" smtClean="0"/>
              <a:t>佔有權、使用權、處分權、與利益享受</a:t>
            </a:r>
            <a:r>
              <a:rPr lang="zh-TW" altLang="en-US" sz="2800" dirty="0" smtClean="0"/>
              <a:t>權。</a:t>
            </a:r>
            <a:endParaRPr lang="zh-TW" altLang="en-US" sz="2800" dirty="0" smtClean="0"/>
          </a:p>
          <a:p>
            <a:pPr marL="571500" indent="-571500">
              <a:lnSpc>
                <a:spcPct val="120000"/>
              </a:lnSpc>
            </a:pPr>
            <a:r>
              <a:rPr lang="zh-TW" altLang="en-US" sz="2800" dirty="0" smtClean="0"/>
              <a:t>對每一部份財產權言，即使尊重私人財產權的國家也常設限制。</a:t>
            </a:r>
          </a:p>
          <a:p>
            <a:pPr marL="839788" lvl="1" indent="-495300">
              <a:lnSpc>
                <a:spcPct val="120000"/>
              </a:lnSpc>
              <a:buClr>
                <a:srgbClr val="135322"/>
              </a:buClr>
              <a:buSzTx/>
              <a:buFont typeface="Wingdings" pitchFamily="2" charset="2"/>
              <a:buAutoNum type="arabicParenR"/>
            </a:pPr>
            <a:r>
              <a:rPr lang="zh-TW" altLang="en-US" sz="2800" dirty="0" smtClean="0"/>
              <a:t>農業用地，僅限自耕農佔有；農人也不能變更其用途。</a:t>
            </a:r>
          </a:p>
          <a:p>
            <a:pPr marL="839788" lvl="1" indent="-495300">
              <a:lnSpc>
                <a:spcPct val="120000"/>
              </a:lnSpc>
              <a:buClr>
                <a:srgbClr val="135322"/>
              </a:buClr>
              <a:buSzTx/>
              <a:buFont typeface="Wingdings" pitchFamily="2" charset="2"/>
              <a:buAutoNum type="arabicParenR"/>
            </a:pPr>
            <a:r>
              <a:rPr lang="zh-TW" altLang="en-US" sz="2800" dirty="0" smtClean="0"/>
              <a:t>古蹟，仍歸私人佔有，卻不得翻修、重建，更不能轉用經營。</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69377227-5B74-43B3-A4E1-A11C4F0080F2}" type="slidenum">
              <a:rPr lang="zh-TW" altLang="en-US"/>
              <a:pPr>
                <a:defRPr/>
              </a:pPr>
              <a:t>6</a:t>
            </a:fld>
            <a:endParaRPr lang="en-US" altLang="zh-TW"/>
          </a:p>
        </p:txBody>
      </p:sp>
      <p:sp>
        <p:nvSpPr>
          <p:cNvPr id="107522" name="Rectangle 2"/>
          <p:cNvSpPr>
            <a:spLocks noGrp="1" noChangeArrowheads="1"/>
          </p:cNvSpPr>
          <p:nvPr>
            <p:ph type="title" idx="4294967295"/>
          </p:nvPr>
        </p:nvSpPr>
        <p:spPr>
          <a:xfrm>
            <a:off x="457200" y="122238"/>
            <a:ext cx="7499350" cy="1003300"/>
          </a:xfrm>
        </p:spPr>
        <p:txBody>
          <a:bodyPr/>
          <a:lstStyle/>
          <a:p>
            <a:pPr eaLnBrk="1" hangingPunct="1"/>
            <a:r>
              <a:rPr lang="en-US" altLang="zh-TW" sz="4400" dirty="0" smtClean="0">
                <a:solidFill>
                  <a:srgbClr val="660066"/>
                </a:solidFill>
                <a:latin typeface="+mn-lt"/>
              </a:rPr>
              <a:t>1.3  </a:t>
            </a:r>
            <a:r>
              <a:rPr lang="zh-TW" altLang="en-US" sz="4400" dirty="0" smtClean="0">
                <a:solidFill>
                  <a:srgbClr val="660066"/>
                </a:solidFill>
                <a:latin typeface="+mn-lt"/>
              </a:rPr>
              <a:t>公有</a:t>
            </a:r>
            <a:r>
              <a:rPr lang="zh-TW" altLang="en-US" sz="4400" dirty="0" smtClean="0">
                <a:solidFill>
                  <a:srgbClr val="660066"/>
                </a:solidFill>
                <a:latin typeface="+mn-lt"/>
              </a:rPr>
              <a:t>地的悲哀</a:t>
            </a:r>
            <a:endParaRPr lang="en-US" altLang="zh-TW" sz="4400" dirty="0" smtClean="0">
              <a:solidFill>
                <a:srgbClr val="660066"/>
              </a:solidFill>
              <a:latin typeface="+mn-lt"/>
            </a:endParaRPr>
          </a:p>
        </p:txBody>
      </p:sp>
      <p:sp>
        <p:nvSpPr>
          <p:cNvPr id="107523" name="Rectangle 3"/>
          <p:cNvSpPr>
            <a:spLocks noGrp="1" noChangeArrowheads="1"/>
          </p:cNvSpPr>
          <p:nvPr>
            <p:ph type="body" idx="4294967295"/>
          </p:nvPr>
        </p:nvSpPr>
        <p:spPr>
          <a:xfrm>
            <a:off x="1115616" y="1700808"/>
            <a:ext cx="5904582" cy="3239814"/>
          </a:xfrm>
        </p:spPr>
        <p:txBody>
          <a:bodyPr/>
          <a:lstStyle/>
          <a:p>
            <a:pPr marL="571500" indent="-571500">
              <a:lnSpc>
                <a:spcPct val="150000"/>
              </a:lnSpc>
              <a:buSzTx/>
              <a:buFont typeface="Wingdings" pitchFamily="2" charset="2"/>
              <a:buAutoNum type="arabicParenR"/>
            </a:pPr>
            <a:r>
              <a:rPr lang="zh-TW" altLang="en-US" sz="3200" dirty="0" smtClean="0"/>
              <a:t>世說新語：路旁李子</a:t>
            </a:r>
            <a:endParaRPr lang="en-US" altLang="zh-TW" sz="3200" dirty="0" smtClean="0"/>
          </a:p>
          <a:p>
            <a:pPr marL="571500" indent="-571500">
              <a:lnSpc>
                <a:spcPct val="150000"/>
              </a:lnSpc>
              <a:buSzTx/>
              <a:buFont typeface="Wingdings" pitchFamily="2" charset="2"/>
              <a:buAutoNum type="arabicParenR"/>
            </a:pPr>
            <a:r>
              <a:rPr lang="zh-TW" altLang="en-US" sz="3200" dirty="0" smtClean="0"/>
              <a:t>竭澤而魚</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69377227-5B74-43B3-A4E1-A11C4F0080F2}" type="slidenum">
              <a:rPr lang="zh-TW" altLang="en-US"/>
              <a:pPr>
                <a:defRPr/>
              </a:pPr>
              <a:t>7</a:t>
            </a:fld>
            <a:endParaRPr lang="en-US" altLang="zh-TW"/>
          </a:p>
        </p:txBody>
      </p:sp>
      <p:sp>
        <p:nvSpPr>
          <p:cNvPr id="107522" name="Rectangle 2"/>
          <p:cNvSpPr>
            <a:spLocks noGrp="1" noChangeArrowheads="1"/>
          </p:cNvSpPr>
          <p:nvPr>
            <p:ph type="title" idx="4294967295"/>
          </p:nvPr>
        </p:nvSpPr>
        <p:spPr>
          <a:xfrm>
            <a:off x="457200" y="122238"/>
            <a:ext cx="7499350" cy="1003300"/>
          </a:xfrm>
        </p:spPr>
        <p:txBody>
          <a:bodyPr/>
          <a:lstStyle/>
          <a:p>
            <a:pPr eaLnBrk="1" hangingPunct="1"/>
            <a:r>
              <a:rPr lang="en-US" altLang="zh-TW" sz="4400" dirty="0" smtClean="0">
                <a:solidFill>
                  <a:srgbClr val="660066"/>
                </a:solidFill>
                <a:latin typeface="+mn-lt"/>
              </a:rPr>
              <a:t>1.4  </a:t>
            </a:r>
            <a:r>
              <a:rPr lang="zh-TW" altLang="en-US" sz="4400" dirty="0" smtClean="0">
                <a:solidFill>
                  <a:srgbClr val="660066"/>
                </a:solidFill>
                <a:latin typeface="+mn-lt"/>
              </a:rPr>
              <a:t>財產權</a:t>
            </a:r>
            <a:r>
              <a:rPr lang="zh-TW" altLang="en-US" sz="4400" dirty="0" smtClean="0">
                <a:solidFill>
                  <a:srgbClr val="660066"/>
                </a:solidFill>
                <a:latin typeface="+mn-lt"/>
              </a:rPr>
              <a:t>的功能</a:t>
            </a:r>
            <a:endParaRPr lang="en-US" altLang="zh-TW" sz="4400" dirty="0" smtClean="0">
              <a:solidFill>
                <a:srgbClr val="660066"/>
              </a:solidFill>
              <a:latin typeface="+mn-lt"/>
            </a:endParaRPr>
          </a:p>
        </p:txBody>
      </p:sp>
      <p:sp>
        <p:nvSpPr>
          <p:cNvPr id="107523" name="Rectangle 3"/>
          <p:cNvSpPr>
            <a:spLocks noGrp="1" noChangeArrowheads="1"/>
          </p:cNvSpPr>
          <p:nvPr>
            <p:ph type="body" idx="4294967295"/>
          </p:nvPr>
        </p:nvSpPr>
        <p:spPr>
          <a:xfrm>
            <a:off x="1331640" y="1700808"/>
            <a:ext cx="5904582" cy="3239814"/>
          </a:xfrm>
        </p:spPr>
        <p:txBody>
          <a:bodyPr/>
          <a:lstStyle/>
          <a:p>
            <a:pPr marL="571500" indent="-571500">
              <a:lnSpc>
                <a:spcPct val="150000"/>
              </a:lnSpc>
              <a:buSzTx/>
              <a:buFont typeface="Wingdings" pitchFamily="2" charset="2"/>
              <a:buAutoNum type="arabicParenR"/>
            </a:pPr>
            <a:r>
              <a:rPr lang="zh-TW" altLang="en-US" sz="3200" dirty="0" smtClean="0"/>
              <a:t>止</a:t>
            </a:r>
            <a:r>
              <a:rPr lang="zh-TW" altLang="en-US" sz="3200" dirty="0" smtClean="0"/>
              <a:t>爭功能。</a:t>
            </a:r>
            <a:endParaRPr lang="en-US" altLang="zh-TW" sz="3200" dirty="0" smtClean="0"/>
          </a:p>
          <a:p>
            <a:pPr marL="571500" indent="-571500">
              <a:lnSpc>
                <a:spcPct val="150000"/>
              </a:lnSpc>
              <a:buSzTx/>
              <a:buFont typeface="Wingdings" pitchFamily="2" charset="2"/>
              <a:buAutoNum type="arabicParenR"/>
            </a:pPr>
            <a:r>
              <a:rPr lang="zh-TW" altLang="en-US" sz="3200" dirty="0" smtClean="0"/>
              <a:t>效率</a:t>
            </a:r>
            <a:r>
              <a:rPr lang="zh-TW" altLang="en-US" sz="3200" dirty="0" smtClean="0"/>
              <a:t>功能。</a:t>
            </a:r>
          </a:p>
          <a:p>
            <a:pPr marL="571500" indent="-571500">
              <a:lnSpc>
                <a:spcPct val="150000"/>
              </a:lnSpc>
              <a:buSzTx/>
              <a:buFont typeface="Wingdings" pitchFamily="2" charset="2"/>
              <a:buAutoNum type="arabicParenR"/>
            </a:pPr>
            <a:r>
              <a:rPr lang="zh-TW" altLang="en-US" sz="3200" dirty="0" smtClean="0"/>
              <a:t>創</a:t>
            </a:r>
            <a:r>
              <a:rPr lang="zh-TW" altLang="en-US" sz="3200" dirty="0" smtClean="0"/>
              <a:t>富功能。</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69377227-5B74-43B3-A4E1-A11C4F0080F2}" type="slidenum">
              <a:rPr lang="zh-TW" altLang="en-US"/>
              <a:pPr>
                <a:defRPr/>
              </a:pPr>
              <a:t>8</a:t>
            </a:fld>
            <a:endParaRPr lang="en-US" altLang="zh-TW"/>
          </a:p>
        </p:txBody>
      </p:sp>
      <p:sp>
        <p:nvSpPr>
          <p:cNvPr id="107522" name="Rectangle 2"/>
          <p:cNvSpPr>
            <a:spLocks noGrp="1" noChangeArrowheads="1"/>
          </p:cNvSpPr>
          <p:nvPr>
            <p:ph type="title" idx="4294967295"/>
          </p:nvPr>
        </p:nvSpPr>
        <p:spPr>
          <a:xfrm>
            <a:off x="457200" y="122238"/>
            <a:ext cx="7427168" cy="930498"/>
          </a:xfrm>
        </p:spPr>
        <p:txBody>
          <a:bodyPr/>
          <a:lstStyle/>
          <a:p>
            <a:pPr eaLnBrk="1" hangingPunct="1"/>
            <a:r>
              <a:rPr lang="en-US" altLang="zh-TW" sz="4000" dirty="0" smtClean="0">
                <a:solidFill>
                  <a:srgbClr val="660066"/>
                </a:solidFill>
                <a:latin typeface="+mn-lt"/>
              </a:rPr>
              <a:t>1.5  </a:t>
            </a:r>
            <a:r>
              <a:rPr lang="zh-TW" altLang="en-US" sz="4000" dirty="0" smtClean="0">
                <a:solidFill>
                  <a:srgbClr val="660066"/>
                </a:solidFill>
                <a:latin typeface="+mn-lt"/>
              </a:rPr>
              <a:t>財產權的止爭功能</a:t>
            </a:r>
            <a:endParaRPr lang="en-US" altLang="zh-TW" sz="4000" dirty="0" smtClean="0">
              <a:solidFill>
                <a:srgbClr val="660066"/>
              </a:solidFill>
              <a:latin typeface="+mn-lt"/>
            </a:endParaRPr>
          </a:p>
        </p:txBody>
      </p:sp>
      <p:sp>
        <p:nvSpPr>
          <p:cNvPr id="107523" name="Rectangle 3"/>
          <p:cNvSpPr>
            <a:spLocks noGrp="1" noChangeArrowheads="1"/>
          </p:cNvSpPr>
          <p:nvPr>
            <p:ph type="body" idx="4294967295"/>
          </p:nvPr>
        </p:nvSpPr>
        <p:spPr>
          <a:xfrm>
            <a:off x="611560" y="1340768"/>
            <a:ext cx="8137525" cy="5111750"/>
          </a:xfrm>
        </p:spPr>
        <p:txBody>
          <a:bodyPr/>
          <a:lstStyle/>
          <a:p>
            <a:pPr marL="571500" indent="-571500">
              <a:buSzTx/>
              <a:buFont typeface="Wingdings" pitchFamily="2" charset="2"/>
              <a:buAutoNum type="arabicParenR"/>
            </a:pPr>
            <a:r>
              <a:rPr lang="zh-TW" altLang="en-US" sz="2800" dirty="0" smtClean="0"/>
              <a:t>慎子說： </a:t>
            </a:r>
            <a:r>
              <a:rPr lang="en-US" altLang="zh-TW" sz="2800" dirty="0" smtClean="0"/>
              <a:t>《</a:t>
            </a:r>
            <a:r>
              <a:rPr lang="zh-TW" altLang="en-US" sz="2800" dirty="0" smtClean="0"/>
              <a:t>呂氏春秋</a:t>
            </a:r>
            <a:r>
              <a:rPr lang="en-US" altLang="zh-TW" sz="2800" dirty="0" smtClean="0"/>
              <a:t>‧</a:t>
            </a:r>
            <a:r>
              <a:rPr lang="zh-TW" altLang="en-US" sz="2800" dirty="0" smtClean="0"/>
              <a:t>審分覽</a:t>
            </a:r>
            <a:r>
              <a:rPr lang="en-US" altLang="zh-TW" sz="2800" dirty="0" smtClean="0"/>
              <a:t>》</a:t>
            </a:r>
            <a:endParaRPr lang="zh-TW" altLang="en-US" sz="2800" dirty="0" smtClean="0"/>
          </a:p>
          <a:p>
            <a:pPr marL="628650" lvl="1" indent="4763">
              <a:buFont typeface="Wingdings" pitchFamily="2" charset="2"/>
              <a:buNone/>
            </a:pPr>
            <a:r>
              <a:rPr lang="zh-TW" altLang="en-US" sz="2800" dirty="0" smtClean="0">
                <a:solidFill>
                  <a:srgbClr val="3333FF"/>
                </a:solidFill>
                <a:latin typeface="標楷體" pitchFamily="65" charset="-120"/>
                <a:ea typeface="標楷體" pitchFamily="65" charset="-120"/>
              </a:rPr>
              <a:t>今一兔走，百人逐之，非一兔足為百人分也，由未定。由未定，堯且屈力而況眾人乎？積兔滿市，行者不取，非不欲兔也，分已定矣。分已定，人雖鄙不爭。故治天下及國，在乎定分而已矣。</a:t>
            </a:r>
            <a:endParaRPr lang="en-US" altLang="zh-TW" sz="2800" dirty="0" smtClean="0">
              <a:latin typeface="標楷體" pitchFamily="65" charset="-120"/>
              <a:ea typeface="標楷體" pitchFamily="65" charset="-120"/>
            </a:endParaRPr>
          </a:p>
          <a:p>
            <a:pPr marL="571500" indent="-571500">
              <a:buSzTx/>
              <a:buFont typeface="Wingdings" pitchFamily="2" charset="2"/>
              <a:buAutoNum type="arabicParenR"/>
            </a:pPr>
            <a:r>
              <a:rPr lang="zh-TW" altLang="en-US" sz="2800" dirty="0" smtClean="0"/>
              <a:t>止爭功能：</a:t>
            </a:r>
          </a:p>
          <a:p>
            <a:pPr marL="952500" lvl="1" indent="-495300">
              <a:buSzTx/>
              <a:buFont typeface="Wingdings" pitchFamily="2" charset="2"/>
              <a:buAutoNum type="circleNumWdWhitePlain"/>
            </a:pPr>
            <a:r>
              <a:rPr lang="zh-TW" altLang="en-US" sz="2800" dirty="0" smtClean="0"/>
              <a:t>避免眾人奮力的爭逐。</a:t>
            </a:r>
          </a:p>
          <a:p>
            <a:pPr marL="952500" lvl="1" indent="-495300">
              <a:buSzTx/>
              <a:buFont typeface="Wingdings" pitchFamily="2" charset="2"/>
              <a:buAutoNum type="circleNumWdWhitePlain"/>
            </a:pPr>
            <a:r>
              <a:rPr lang="zh-TW" altLang="en-US" sz="2800" dirty="0" smtClean="0"/>
              <a:t>有利於市場上的買賣。</a:t>
            </a:r>
          </a:p>
          <a:p>
            <a:pPr marL="571500" indent="-571500">
              <a:buSzTx/>
              <a:buFont typeface="Wingdings" pitchFamily="2" charset="2"/>
              <a:buAutoNum type="arabicParenR"/>
            </a:pPr>
            <a:r>
              <a:rPr lang="zh-TW" altLang="en-US" sz="2800" dirty="0" smtClean="0"/>
              <a:t>財產權制度是維持市場秩序的必要條件。</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ln/>
        </p:spPr>
        <p:txBody>
          <a:bodyPr/>
          <a:lstStyle/>
          <a:p>
            <a:pPr>
              <a:defRPr/>
            </a:pPr>
            <a:fld id="{8FD1F6AD-AA2A-4A17-8492-7F5174FEFB2D}" type="slidenum">
              <a:rPr lang="zh-TW" altLang="en-US"/>
              <a:pPr>
                <a:defRPr/>
              </a:pPr>
              <a:t>9</a:t>
            </a:fld>
            <a:endParaRPr lang="en-US" altLang="zh-TW"/>
          </a:p>
        </p:txBody>
      </p:sp>
      <p:sp>
        <p:nvSpPr>
          <p:cNvPr id="102402" name="Rectangle 2"/>
          <p:cNvSpPr>
            <a:spLocks noGrp="1" noChangeArrowheads="1"/>
          </p:cNvSpPr>
          <p:nvPr>
            <p:ph type="title"/>
          </p:nvPr>
        </p:nvSpPr>
        <p:spPr>
          <a:xfrm>
            <a:off x="457200" y="122238"/>
            <a:ext cx="7283152" cy="930498"/>
          </a:xfrm>
        </p:spPr>
        <p:txBody>
          <a:bodyPr/>
          <a:lstStyle/>
          <a:p>
            <a:r>
              <a:rPr lang="en-US" altLang="zh-TW" sz="4000" dirty="0" smtClean="0">
                <a:solidFill>
                  <a:srgbClr val="660066"/>
                </a:solidFill>
                <a:latin typeface="+mn-lt"/>
              </a:rPr>
              <a:t>1.6  </a:t>
            </a:r>
            <a:r>
              <a:rPr lang="zh-TW" altLang="en-US" sz="4000" dirty="0" smtClean="0">
                <a:solidFill>
                  <a:srgbClr val="660066"/>
                </a:solidFill>
                <a:latin typeface="+mn-lt"/>
              </a:rPr>
              <a:t>財產權的效率</a:t>
            </a:r>
          </a:p>
        </p:txBody>
      </p:sp>
      <p:sp>
        <p:nvSpPr>
          <p:cNvPr id="102403" name="Rectangle 3"/>
          <p:cNvSpPr>
            <a:spLocks noGrp="1" noChangeArrowheads="1"/>
          </p:cNvSpPr>
          <p:nvPr>
            <p:ph type="body" idx="1"/>
          </p:nvPr>
        </p:nvSpPr>
        <p:spPr>
          <a:xfrm>
            <a:off x="755650" y="1484784"/>
            <a:ext cx="7776790" cy="4646140"/>
          </a:xfrm>
        </p:spPr>
        <p:txBody>
          <a:bodyPr/>
          <a:lstStyle/>
          <a:p>
            <a:pPr marL="571500" indent="-571500">
              <a:lnSpc>
                <a:spcPct val="130000"/>
              </a:lnSpc>
            </a:pPr>
            <a:r>
              <a:rPr lang="en-US" altLang="zh-TW" sz="2800" dirty="0" smtClean="0">
                <a:latin typeface="新細明體" pitchFamily="18" charset="-120"/>
              </a:rPr>
              <a:t>《</a:t>
            </a:r>
            <a:r>
              <a:rPr lang="zh-TW" altLang="en-US" sz="2800" dirty="0" smtClean="0">
                <a:latin typeface="新細明體" pitchFamily="18" charset="-120"/>
              </a:rPr>
              <a:t>呂氏春秋</a:t>
            </a:r>
            <a:r>
              <a:rPr lang="en-US" altLang="zh-TW" sz="2800" dirty="0" smtClean="0">
                <a:latin typeface="新細明體" pitchFamily="18" charset="-120"/>
              </a:rPr>
              <a:t>‧</a:t>
            </a:r>
            <a:r>
              <a:rPr lang="zh-TW" altLang="en-US" sz="2800" dirty="0" smtClean="0">
                <a:latin typeface="新細明體" pitchFamily="18" charset="-120"/>
              </a:rPr>
              <a:t>審分覽</a:t>
            </a:r>
            <a:r>
              <a:rPr lang="en-US" altLang="zh-TW" sz="2800" dirty="0" smtClean="0">
                <a:latin typeface="新細明體" pitchFamily="18" charset="-120"/>
              </a:rPr>
              <a:t>》:</a:t>
            </a:r>
            <a:endParaRPr lang="zh-TW" altLang="en-US" sz="2800" dirty="0" smtClean="0">
              <a:latin typeface="新細明體" pitchFamily="18" charset="-120"/>
            </a:endParaRPr>
          </a:p>
          <a:p>
            <a:pPr marL="538163" indent="0">
              <a:lnSpc>
                <a:spcPct val="130000"/>
              </a:lnSpc>
              <a:buFont typeface="Wingdings" pitchFamily="2" charset="2"/>
              <a:buNone/>
            </a:pPr>
            <a:r>
              <a:rPr lang="zh-TW" altLang="en-US" sz="2800" dirty="0" smtClean="0">
                <a:solidFill>
                  <a:srgbClr val="3333FF"/>
                </a:solidFill>
                <a:latin typeface="標楷體" pitchFamily="65" charset="-120"/>
                <a:ea typeface="標楷體" pitchFamily="65" charset="-120"/>
              </a:rPr>
              <a:t>今以眾地，公作則遲，有所匿其力也。分地則速，無所匿遲也。主亦有地，臣主共地，則臣有所匿其邪也，主無所避其累也。</a:t>
            </a:r>
          </a:p>
          <a:p>
            <a:pPr marL="571500" indent="-571500">
              <a:lnSpc>
                <a:spcPct val="130000"/>
              </a:lnSpc>
            </a:pPr>
            <a:r>
              <a:rPr lang="zh-TW" altLang="en-US" sz="2800" dirty="0" smtClean="0">
                <a:latin typeface="新細明體" pitchFamily="18" charset="-120"/>
              </a:rPr>
              <a:t>財產權制度的效率：</a:t>
            </a:r>
          </a:p>
          <a:p>
            <a:pPr marL="839788" lvl="1" indent="-495300">
              <a:lnSpc>
                <a:spcPct val="130000"/>
              </a:lnSpc>
              <a:buClr>
                <a:srgbClr val="135322"/>
              </a:buClr>
              <a:buSzTx/>
              <a:buFont typeface="Wingdings" pitchFamily="2" charset="2"/>
              <a:buAutoNum type="arabicParenR"/>
            </a:pPr>
            <a:r>
              <a:rPr lang="zh-TW" altLang="en-US" sz="2800" dirty="0" smtClean="0">
                <a:latin typeface="新細明體" pitchFamily="18" charset="-120"/>
              </a:rPr>
              <a:t>眾地公作下的耕作速度是遲緩的。</a:t>
            </a:r>
          </a:p>
          <a:p>
            <a:pPr marL="839788" lvl="1" indent="-495300">
              <a:lnSpc>
                <a:spcPct val="130000"/>
              </a:lnSpc>
              <a:buClr>
                <a:srgbClr val="135322"/>
              </a:buClr>
              <a:buSzTx/>
              <a:buFont typeface="Wingdings" pitchFamily="2" charset="2"/>
              <a:buAutoNum type="arabicParenR"/>
            </a:pPr>
            <a:r>
              <a:rPr lang="zh-TW" altLang="en-US" sz="2800" dirty="0" smtClean="0">
                <a:latin typeface="新細明體" pitchFamily="18" charset="-120"/>
              </a:rPr>
              <a:t>分地之下耕作速度就很快。</a:t>
            </a:r>
          </a:p>
        </p:txBody>
      </p:sp>
    </p:spTree>
  </p:cSld>
  <p:clrMapOvr>
    <a:masterClrMapping/>
  </p:clrMapOvr>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sz="4000" b="0" i="0" u="none" strike="noStrike" cap="none" normalizeH="0" baseline="0" smtClean="0">
            <a:ln>
              <a:noFill/>
            </a:ln>
            <a:solidFill>
              <a:schemeClr val="tx1"/>
            </a:solidFill>
            <a:effectLst/>
            <a:latin typeface="Arial"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sz="4000" b="0" i="0" u="none" strike="noStrike" cap="none" normalizeH="0" baseline="0" smtClean="0">
            <a:ln>
              <a:noFill/>
            </a:ln>
            <a:solidFill>
              <a:schemeClr val="tx1"/>
            </a:solidFill>
            <a:effectLst/>
            <a:latin typeface="Arial" charset="0"/>
            <a:ea typeface="新細明體" pitchFamily="18" charset="-12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econ1003-03-exchange and market-2011-1001</Template>
  <TotalTime>1837</TotalTime>
  <Words>2969</Words>
  <Application>Microsoft Office PowerPoint</Application>
  <PresentationFormat>如螢幕大小 (4:3)</PresentationFormat>
  <Paragraphs>241</Paragraphs>
  <Slides>41</Slides>
  <Notes>0</Notes>
  <HiddenSlides>0</HiddenSlides>
  <MMClips>0</MMClips>
  <ScaleCrop>false</ScaleCrop>
  <HeadingPairs>
    <vt:vector size="4" baseType="variant">
      <vt:variant>
        <vt:lpstr>佈景主題</vt:lpstr>
      </vt:variant>
      <vt:variant>
        <vt:i4>1</vt:i4>
      </vt:variant>
      <vt:variant>
        <vt:lpstr>投影片標題</vt:lpstr>
      </vt:variant>
      <vt:variant>
        <vt:i4>41</vt:i4>
      </vt:variant>
    </vt:vector>
  </HeadingPairs>
  <TitlesOfParts>
    <vt:vector size="42" baseType="lpstr">
      <vt:lpstr>Network</vt:lpstr>
      <vt:lpstr>經濟學    06 財產與契約</vt:lpstr>
      <vt:lpstr>內容</vt:lpstr>
      <vt:lpstr>1.  財產權 </vt:lpstr>
      <vt:lpstr>1.1  財產權的分類</vt:lpstr>
      <vt:lpstr>1.2  完整的財產權</vt:lpstr>
      <vt:lpstr>1.3  公有地的悲哀</vt:lpstr>
      <vt:lpstr>1.4  財產權的功能</vt:lpstr>
      <vt:lpstr>1.5  財產權的止爭功能</vt:lpstr>
      <vt:lpstr>1.6  財產權的效率</vt:lpstr>
      <vt:lpstr>1.7  財產權的創富功能</vt:lpstr>
      <vt:lpstr>2.  寇斯定理</vt:lpstr>
      <vt:lpstr>2.1  荊人遺弓</vt:lpstr>
      <vt:lpstr>2.2  釋放火花的權利</vt:lpstr>
      <vt:lpstr>2-1 界定給鐵路公司</vt:lpstr>
      <vt:lpstr>2-2 界定給農夫</vt:lpstr>
      <vt:lpstr>2-3  更精細的計算</vt:lpstr>
      <vt:lpstr>2-4  誰知道真實的損失？</vt:lpstr>
      <vt:lpstr>2.5  合作的決策</vt:lpstr>
      <vt:lpstr>2.6  寇斯的計算</vt:lpstr>
      <vt:lpstr>2.7  寇斯定理一</vt:lpstr>
      <vt:lpstr>2.8 寇斯定理二</vt:lpstr>
      <vt:lpstr>2.9  討論範例</vt:lpstr>
      <vt:lpstr>3.  契約</vt:lpstr>
      <vt:lpstr>3.1  幾點定義</vt:lpstr>
      <vt:lpstr>3.2  契約中的產權界定</vt:lpstr>
      <vt:lpstr>3.3  契約的交易成本</vt:lpstr>
      <vt:lpstr>3.4  商譽</vt:lpstr>
      <vt:lpstr>3.5  質押與擔保品</vt:lpstr>
      <vt:lpstr>3.6  廠商是契約的串聯體</vt:lpstr>
      <vt:lpstr>3.7  雇主與員工的契約</vt:lpstr>
      <vt:lpstr>3.8  廠商與廠商的契約</vt:lpstr>
      <vt:lpstr>3-.9 長期契約</vt:lpstr>
      <vt:lpstr>3.10  特殊資產</vt:lpstr>
      <vt:lpstr>3.11  毀約的法律處置</vt:lpstr>
      <vt:lpstr>4.  社會契約</vt:lpstr>
      <vt:lpstr>4.1  公民權利的出現</vt:lpstr>
      <vt:lpstr>4.2  公民權利的界定</vt:lpstr>
      <vt:lpstr>4.3  社會契約論</vt:lpstr>
      <vt:lpstr>4.4  霍布斯的叢林戰爭</vt:lpstr>
      <vt:lpstr>4.5  洛克的公民社會</vt:lpstr>
      <vt:lpstr>4.6 盧梭的社會契約論</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03 good and choice</dc:title>
  <dc:creator>cs</dc:creator>
  <cp:lastModifiedBy>cs1101</cp:lastModifiedBy>
  <cp:revision>234</cp:revision>
  <dcterms:created xsi:type="dcterms:W3CDTF">2010-09-27T06:48:18Z</dcterms:created>
  <dcterms:modified xsi:type="dcterms:W3CDTF">2017-10-25T23:16:29Z</dcterms:modified>
</cp:coreProperties>
</file>